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0" r:id="rId1"/>
  </p:sldMasterIdLst>
  <p:notesMasterIdLst>
    <p:notesMasterId r:id="rId61"/>
  </p:notesMasterIdLst>
  <p:sldIdLst>
    <p:sldId id="256" r:id="rId2"/>
    <p:sldId id="309" r:id="rId3"/>
    <p:sldId id="310" r:id="rId4"/>
    <p:sldId id="311" r:id="rId5"/>
    <p:sldId id="312" r:id="rId6"/>
    <p:sldId id="313" r:id="rId7"/>
    <p:sldId id="314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</p:sldIdLst>
  <p:sldSz cx="9144000" cy="5715000" type="screen16x10"/>
  <p:notesSz cx="6858000" cy="9144000"/>
  <p:embeddedFontLst>
    <p:embeddedFont>
      <p:font typeface="Helvetica Neue" panose="02000503000000020004" pitchFamily="2" charset="0"/>
      <p:regular r:id="rId62"/>
      <p:bold r:id="rId63"/>
      <p:italic r:id="rId64"/>
      <p:boldItalic r:id="rId65"/>
    </p:embeddedFont>
    <p:embeddedFont>
      <p:font typeface="Verdana" panose="020B0604030504040204" pitchFamily="34" charset="0"/>
      <p:regular r:id="rId66"/>
      <p:bold r:id="rId67"/>
      <p:italic r:id="rId68"/>
      <p:boldItalic r:id="rId6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40" d="100"/>
          <a:sy n="140" d="100"/>
        </p:scale>
        <p:origin x="1288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font" Target="fonts/font4.fntdata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behreajj.medium.com/3d-rotations-in-processing-vectors-matrices-quaternions-10e2fed5f0a3" TargetMode="External"/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barbic.usc.edu/cs420-s15/lec20-quaternions/20-quaternions-6up.pdf" TargetMode="External"/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barbic.usc.edu/cs420-s15/lec20-quaternions/20-quaternions-6up.pdf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Conjugado_de_um_n%C3%BAmero_complexo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undoeducacao.uol.com.br/matematica/o-numero-conjugado.htm" TargetMode="Externa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barbic.usc.edu/cs420-s15/lec20-quaternions/20-quaternions-6up.pdf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Rotation_formalisms_in_three_dimensions" TargetMode="Externa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behreajj.medium.com/3d-rotations-in-processing-vectors-matrices-quaternions-10e2fed5f0a3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ea4c08114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ea4c08114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ea4c081148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ea4c08114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ea4c08114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gea4c081148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7d70cc9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ec7d70cc9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ec7d70cc9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gec7d70cc9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c7d70cc9b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ec7d70cc9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ec7d70cc9b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ec7d70cc9b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c7d70cc9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ec7d70cc9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d17dde5b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ed17dde5b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d17dde5b1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ed17dde5b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d17dde5b1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ed17dde5b1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1dc9d7a9ec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1dc9d7a9ec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g1dc9d7a9ec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1840436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d17dde5b1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ed17dde5b1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ed17dde5b1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ged17dde5b1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d17dde5b1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ed17dde5b1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d17dde5b1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ed17dde5b1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ec308e8a9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gec308e8a9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Helvetica Neue"/>
              <a:buNone/>
            </a:pPr>
            <a:r>
              <a:rPr lang="pt-BR" sz="1200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http://www.flickr.com/photos/globetrotter1937/1557776175/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p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dc9d7a9ec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dc9d7a9ec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g1dc9d7a9ec5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33715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ec308e8a9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ec308e8a9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https://behreajj.medium.com/3d-rotations-in-processing-vectors-matrices-quaternions-10e2fed5f0a3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ec308e8a95_0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https://upload.wikimedia.org/wikipedia/commons/4/49/Gimbal_Lock_Plane.gif</a:t>
            </a:r>
            <a:endParaRPr/>
          </a:p>
        </p:txBody>
      </p:sp>
      <p:sp>
        <p:nvSpPr>
          <p:cNvPr id="268" name="Google Shape;268;p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c308e8a95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ec308e8a95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http://peyman-mass.blogspot.com/2017/11/euler-angles-and-its-unexpected.html</a:t>
            </a:r>
            <a:endParaRPr/>
          </a:p>
        </p:txBody>
      </p:sp>
      <p:sp>
        <p:nvSpPr>
          <p:cNvPr id="286" name="Google Shape;286;gec308e8a95_0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e9592b1b2e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e9592b1b2e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dca333aff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1dca333aff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g1dca333aff1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83907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ea00a57070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ea00a57070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ea00a57070_0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ea00a5707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ea00a5707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http://barbic.usc.edu/cs420-s15/lec20-quaternions/20-quaternions-6up.pdf</a:t>
            </a:r>
            <a:r>
              <a:rPr lang="pt-BR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ea00a57070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ed17dde5b1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ed17dde5b1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ed17dde5b1_0_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ea00a57070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ea00a57070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ea00a57070_0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e9592b20d8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e9592b20d8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http://www.cs.cmu.edu/afs/cs/academic/class/16741-s07/www/lectures/Lecture8.pdf</a:t>
            </a:r>
            <a:endParaRPr/>
          </a:p>
        </p:txBody>
      </p:sp>
      <p:sp>
        <p:nvSpPr>
          <p:cNvPr id="378" name="Google Shape;378;ge9592b20d8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e9592b20d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e9592b20d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http://barbic.usc.edu/cs420-s15/lec20-quaternions/20-quaternions-6up.pdf</a:t>
            </a:r>
            <a:r>
              <a:rPr lang="pt-BR"/>
              <a:t> </a:t>
            </a:r>
            <a:endParaRPr/>
          </a:p>
        </p:txBody>
      </p:sp>
      <p:sp>
        <p:nvSpPr>
          <p:cNvPr id="388" name="Google Shape;388;ge9592b20d8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a00a57070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a00a57070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https://pt.wikipedia.org/wiki/Conjugado_de_um_n%C3%BAmero_complexo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https://mundoeducacao.uol.com.br/matematica/o-numero-conjugado.htm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gea00a57070_0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a00a57070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ea00a57070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gea00a57070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ea00a5707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ea00a5707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http://barbic.usc.edu/cs420-s15/lec20-quaternions/20-quaternions-6up.pdf</a:t>
            </a:r>
            <a:endParaRPr/>
          </a:p>
        </p:txBody>
      </p:sp>
      <p:sp>
        <p:nvSpPr>
          <p:cNvPr id="419" name="Google Shape;419;gea00a57070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ea00a5707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ea00a5707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http://barbic.usc.edu/cs420-s15/lec20-quaternions/20-quaternions-6up.pdf</a:t>
            </a:r>
            <a:endParaRPr/>
          </a:p>
        </p:txBody>
      </p:sp>
      <p:sp>
        <p:nvSpPr>
          <p:cNvPr id="430" name="Google Shape;430;gea00a57070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dca333aff1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dca333aff1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1dca333aff1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9833532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ec308e8a95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ec308e8a95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ec308e8a95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e9592b20d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e9592b20d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http://barbic.usc.edu/cs420-s15/lec20-quaternions/20-quaternions-6up.pdf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https://en.wikipedia.org/wiki/Rotation_formalisms_in_three_dimensions</a:t>
            </a:r>
            <a:r>
              <a:rPr lang="pt-BR"/>
              <a:t> </a:t>
            </a:r>
            <a:endParaRPr/>
          </a:p>
        </p:txBody>
      </p:sp>
      <p:sp>
        <p:nvSpPr>
          <p:cNvPr id="452" name="Google Shape;452;ge9592b20d8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ec308e8a95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ec308e8a95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http://barbic.usc.edu/cs420-s15/lec20-quaternions/20-quaternions-6up.pdf</a:t>
            </a:r>
            <a:endParaRPr/>
          </a:p>
        </p:txBody>
      </p:sp>
      <p:sp>
        <p:nvSpPr>
          <p:cNvPr id="462" name="Google Shape;462;gec308e8a95_0_1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ec308e8a95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ec308e8a95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https://behreajj.medium.com/3d-rotations-in-processing-vectors-matrices-quaternions-10e2fed5f0a3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2" name="Google Shape;472;gec308e8a95_0_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ec308e8a95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ec308e8a95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3" name="Google Shape;483;gec308e8a95_0_1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ec308e8a95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2" name="Google Shape;492;gec308e8a95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gec308e8a95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e9592b20d8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e9592b20d8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http://barbic.usc.edu/cs420-s15/lec20-quaternions/20-quaternions-6up.pdf</a:t>
            </a:r>
            <a:endParaRPr/>
          </a:p>
        </p:txBody>
      </p:sp>
      <p:sp>
        <p:nvSpPr>
          <p:cNvPr id="501" name="Google Shape;501;ge9592b20d8_0_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e9592b20d8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e9592b20d8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ge9592b20d8_0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p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e9592b20d8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ge9592b20d8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1dca333aff1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1dca333aff1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1dca333aff1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70386704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dca333aff1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1dca333aff1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g1dca333aff1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92774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ec7d70cc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gec7d70cc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ea4c0811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ea4c0811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gea4c08114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271367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WsbcBvYqN8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jpg"/><Relationship Id="rId4" Type="http://schemas.openxmlformats.org/officeDocument/2006/relationships/hyperlink" Target="http://www.youtube.com/watch?v=KWsbcBvYqN8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gi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c8b2Jo7mno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jpg"/><Relationship Id="rId4" Type="http://schemas.openxmlformats.org/officeDocument/2006/relationships/hyperlink" Target="http://www.youtube.com/watch?v=zc8b2Jo7mno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t.wikipedia.org/wiki/%C3%82ngulos_de_Tait%E2%80%93Bryan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be.com/3blue1brown" TargetMode="External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hyperlink" Target="https://eater.net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jogos-digitais.s3.amazonaws.com/computacao_grafica.html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en.wikipedia.org/wiki/Edwin_Catmul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/>
              <a:t>Aula 5: Coordenadas Homogêneas e Quaternions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pic>
        <p:nvPicPr>
          <p:cNvPr id="48" name="Google Shape;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338" y="196037"/>
            <a:ext cx="7361325" cy="532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55" name="Google Shape;5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00" y="152400"/>
            <a:ext cx="7219950" cy="528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Coordenadas Homogêneas (em 2D)</a:t>
            </a:r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20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Adicionar mais uma coordenada (coordenada w)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Ponto 2D :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Vetor 2D</a:t>
            </a:r>
            <a:r>
              <a:rPr lang="pt-BR" sz="1600"/>
              <a:t>  </a:t>
            </a:r>
            <a:r>
              <a:rPr lang="pt-BR"/>
              <a:t>: </a:t>
            </a:r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63" name="Google Shape;6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1787" y="1563134"/>
            <a:ext cx="1256977" cy="425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81787" y="2305768"/>
            <a:ext cx="1256977" cy="406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4529" y="3550076"/>
            <a:ext cx="6268075" cy="132593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/>
          <p:nvPr/>
        </p:nvSpPr>
        <p:spPr>
          <a:xfrm>
            <a:off x="390548" y="3009556"/>
            <a:ext cx="440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matriz 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para</a:t>
            </a: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translação então fica: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Coordenadas Homogêneas (2D)</a:t>
            </a:r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593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Ideia: representa pontos 2D com 3 valores (coordenadas homogêneas)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Podemos usar a descrição 2D-H para coordenadas homogêneas em 2D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Logo as transformações são representadas por matrizes 3x3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Para se recuperar as coordenadas 2D de um ponto, basta dividir por w</a:t>
            </a: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74" name="Google Shape;7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7139" y="3462022"/>
            <a:ext cx="4002835" cy="1873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Propriedades das Coordenadas Homogêneas</a:t>
            </a:r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Operações em coordenadas homogêneas: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(válidas se a coordenada w do resultado for 1 ou 0)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11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b="1"/>
              <a:t>  vetor	+ vetor	= vetor</a:t>
            </a:r>
            <a:endParaRPr/>
          </a:p>
          <a:p>
            <a:pPr marL="0" lvl="0" indent="0" algn="l" rtl="0">
              <a:spcBef>
                <a:spcPts val="11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b="1"/>
              <a:t>  ponto	– ponto	= vetor</a:t>
            </a:r>
            <a:endParaRPr/>
          </a:p>
          <a:p>
            <a:pPr marL="0" lvl="0" indent="0" algn="l" rtl="0">
              <a:spcBef>
                <a:spcPts val="11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b="1"/>
              <a:t>  ponto	+ vetor	= ponto</a:t>
            </a:r>
            <a:endParaRPr/>
          </a:p>
          <a:p>
            <a:pPr marL="0" lvl="0" indent="0" algn="l" rtl="0">
              <a:spcBef>
                <a:spcPts val="11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b="1"/>
              <a:t>  ponto	+ ponto	= ??</a:t>
            </a:r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body" idx="1"/>
          </p:nvPr>
        </p:nvSpPr>
        <p:spPr>
          <a:xfrm>
            <a:off x="222900" y="1095525"/>
            <a:ext cx="3744300" cy="22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É possível fazer a composição de transformações mais básicas para conseguir transformações mais complexas.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  <p:sp>
        <p:nvSpPr>
          <p:cNvPr id="88" name="Google Shape;88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89" name="Google Shape;8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200" y="1095517"/>
            <a:ext cx="4872000" cy="4029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7800" y="1096225"/>
            <a:ext cx="4870800" cy="402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7800" y="1096225"/>
            <a:ext cx="4870800" cy="402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7800" y="1096225"/>
            <a:ext cx="4870800" cy="402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3"/>
          <p:cNvPicPr preferRelativeResize="0"/>
          <p:nvPr/>
        </p:nvPicPr>
        <p:blipFill rotWithShape="1">
          <a:blip r:embed="rId3">
            <a:alphaModFix/>
          </a:blip>
          <a:srcRect l="51865" t="49261"/>
          <a:stretch/>
        </p:blipFill>
        <p:spPr>
          <a:xfrm>
            <a:off x="4637986" y="3129698"/>
            <a:ext cx="3649077" cy="2433167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body" idx="1"/>
          </p:nvPr>
        </p:nvSpPr>
        <p:spPr>
          <a:xfrm>
            <a:off x="84175" y="3379605"/>
            <a:ext cx="4673700" cy="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800"/>
              <a:t>Observação: a ordem em que as transformações são aplicadas importa!</a:t>
            </a:r>
            <a:endParaRPr sz="2200"/>
          </a:p>
        </p:txBody>
      </p:sp>
      <p:sp>
        <p:nvSpPr>
          <p:cNvPr id="100" name="Google Shape;100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101" name="Google Shape;101;p13"/>
          <p:cNvPicPr preferRelativeResize="0"/>
          <p:nvPr/>
        </p:nvPicPr>
        <p:blipFill rotWithShape="1">
          <a:blip r:embed="rId3">
            <a:alphaModFix/>
          </a:blip>
          <a:srcRect b="52143"/>
          <a:stretch/>
        </p:blipFill>
        <p:spPr>
          <a:xfrm>
            <a:off x="706126" y="829296"/>
            <a:ext cx="7580955" cy="22949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 txBox="1">
            <a:spLocks noGrp="1"/>
          </p:cNvSpPr>
          <p:nvPr>
            <p:ph type="body" idx="1"/>
          </p:nvPr>
        </p:nvSpPr>
        <p:spPr>
          <a:xfrm>
            <a:off x="176500" y="4069002"/>
            <a:ext cx="46737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984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superior-direito: escala e translada</a:t>
            </a:r>
            <a:endParaRPr sz="2200"/>
          </a:p>
        </p:txBody>
      </p:sp>
      <p:sp>
        <p:nvSpPr>
          <p:cNvPr id="103" name="Google Shape;103;p13"/>
          <p:cNvSpPr txBox="1">
            <a:spLocks noGrp="1"/>
          </p:cNvSpPr>
          <p:nvPr>
            <p:ph type="body" idx="1"/>
          </p:nvPr>
        </p:nvSpPr>
        <p:spPr>
          <a:xfrm>
            <a:off x="160375" y="4531814"/>
            <a:ext cx="46737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984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inferior-direito: translada e escala</a:t>
            </a:r>
            <a:endParaRPr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ldNum" idx="12"/>
          </p:nvPr>
        </p:nvSpPr>
        <p:spPr>
          <a:xfrm>
            <a:off x="0" y="5410754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body" idx="1"/>
          </p:nvPr>
        </p:nvSpPr>
        <p:spPr>
          <a:xfrm>
            <a:off x="250650" y="818100"/>
            <a:ext cx="8807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As matrizes podem nos ajudar a compor transformações?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  <p:pic>
        <p:nvPicPr>
          <p:cNvPr id="111" name="Google Shape;11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325" y="1522475"/>
            <a:ext cx="4227676" cy="169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6350" y="1522475"/>
            <a:ext cx="4226399" cy="1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7413" y="3405800"/>
            <a:ext cx="6025199" cy="107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1713" y="4666075"/>
            <a:ext cx="5045475" cy="89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ldNum" idx="12"/>
          </p:nvPr>
        </p:nvSpPr>
        <p:spPr>
          <a:xfrm>
            <a:off x="0" y="5410754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121" name="Google Shape;12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572" y="800325"/>
            <a:ext cx="4531775" cy="80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4697" y="856962"/>
            <a:ext cx="3895550" cy="69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022" y="1777763"/>
            <a:ext cx="3044691" cy="367933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5"/>
          <p:cNvSpPr txBox="1">
            <a:spLocks noGrp="1"/>
          </p:cNvSpPr>
          <p:nvPr>
            <p:ph type="body" idx="1"/>
          </p:nvPr>
        </p:nvSpPr>
        <p:spPr>
          <a:xfrm>
            <a:off x="4054000" y="1804575"/>
            <a:ext cx="5034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Primeiro reflete em x e, depois, rotaciona pi/2.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  <p:sp>
        <p:nvSpPr>
          <p:cNvPr id="125" name="Google Shape;125;p15"/>
          <p:cNvSpPr txBox="1">
            <a:spLocks noGrp="1"/>
          </p:cNvSpPr>
          <p:nvPr>
            <p:ph type="body" idx="1"/>
          </p:nvPr>
        </p:nvSpPr>
        <p:spPr>
          <a:xfrm>
            <a:off x="4109100" y="2850822"/>
            <a:ext cx="5034900" cy="1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A composição obtida aplicando a transformação A seguida da B é indicada por: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  <p:pic>
        <p:nvPicPr>
          <p:cNvPr id="126" name="Google Shape;12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3747" y="3709024"/>
            <a:ext cx="2306974" cy="6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4109100" y="4402623"/>
            <a:ext cx="50349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A matriz dessa composição é: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  <p:pic>
        <p:nvPicPr>
          <p:cNvPr id="128" name="Google Shape;12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51575" y="4918625"/>
            <a:ext cx="2306974" cy="6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sldNum" idx="12"/>
          </p:nvPr>
        </p:nvSpPr>
        <p:spPr>
          <a:xfrm>
            <a:off x="0" y="5410754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body" idx="1"/>
          </p:nvPr>
        </p:nvSpPr>
        <p:spPr>
          <a:xfrm>
            <a:off x="165175" y="854075"/>
            <a:ext cx="86355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Observe o que acontece invertendo a ordem: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  <p:pic>
        <p:nvPicPr>
          <p:cNvPr id="136" name="Google Shape;13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50" y="1508100"/>
            <a:ext cx="4898124" cy="70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6"/>
          <p:cNvPicPr preferRelativeResize="0"/>
          <p:nvPr/>
        </p:nvPicPr>
        <p:blipFill rotWithShape="1">
          <a:blip r:embed="rId4">
            <a:alphaModFix/>
          </a:blip>
          <a:srcRect l="23212" r="20142"/>
          <a:stretch/>
        </p:blipFill>
        <p:spPr>
          <a:xfrm>
            <a:off x="800350" y="2378950"/>
            <a:ext cx="2774379" cy="70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6775" y="1582900"/>
            <a:ext cx="3894825" cy="336770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 txBox="1">
            <a:spLocks noGrp="1"/>
          </p:cNvSpPr>
          <p:nvPr>
            <p:ph type="body" idx="1"/>
          </p:nvPr>
        </p:nvSpPr>
        <p:spPr>
          <a:xfrm>
            <a:off x="255250" y="3546275"/>
            <a:ext cx="44745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Primeiro rotaciona pi/2 e, depois, reflete em x.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0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33333"/>
                </a:solidFill>
                <a:highlight>
                  <a:srgbClr val="FFFFFF"/>
                </a:highlight>
              </a:rPr>
              <a:t>Rasterization to say things quickly is essentially a method to solve the </a:t>
            </a:r>
            <a:r>
              <a:rPr lang="en-US" sz="1200" b="1">
                <a:solidFill>
                  <a:srgbClr val="333333"/>
                </a:solidFill>
                <a:highlight>
                  <a:srgbClr val="FFFFFF"/>
                </a:highlight>
              </a:rPr>
              <a:t>visibility problem</a:t>
            </a:r>
            <a:r>
              <a:rPr lang="en-US" sz="1200">
                <a:solidFill>
                  <a:srgbClr val="333333"/>
                </a:solidFill>
                <a:highlight>
                  <a:srgbClr val="FFFFFF"/>
                </a:highlight>
              </a:rPr>
              <a:t>. 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33333"/>
                </a:solidFill>
                <a:highlight>
                  <a:srgbClr val="FFFFFF"/>
                </a:highlight>
              </a:rPr>
              <a:t>This algorithm is </a:t>
            </a:r>
            <a:r>
              <a:rPr lang="en-US" sz="1200" b="1">
                <a:solidFill>
                  <a:srgbClr val="333333"/>
                </a:solidFill>
                <a:highlight>
                  <a:srgbClr val="FFFFFF"/>
                </a:highlight>
              </a:rPr>
              <a:t>object-centric</a:t>
            </a:r>
            <a:r>
              <a:rPr lang="en-US" sz="1200">
                <a:solidFill>
                  <a:srgbClr val="333333"/>
                </a:solidFill>
                <a:highlight>
                  <a:srgbClr val="FFFFFF"/>
                </a:highlight>
              </a:rPr>
              <a:t> because we actually start from the geometry and walk our way back to the image.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64" name="Google Shape;64;p10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328552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 (2D-H)</a:t>
            </a:r>
            <a:endParaRPr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0" y="5410754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body" idx="1"/>
          </p:nvPr>
        </p:nvSpPr>
        <p:spPr>
          <a:xfrm>
            <a:off x="165175" y="854075"/>
            <a:ext cx="8635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E como fica nas coordenadas homogêneas?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  <p:sp>
        <p:nvSpPr>
          <p:cNvPr id="147" name="Google Shape;147;p17"/>
          <p:cNvSpPr txBox="1">
            <a:spLocks noGrp="1"/>
          </p:cNvSpPr>
          <p:nvPr>
            <p:ph type="body" idx="1"/>
          </p:nvPr>
        </p:nvSpPr>
        <p:spPr>
          <a:xfrm>
            <a:off x="178050" y="1594425"/>
            <a:ext cx="8635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 b="1">
                <a:solidFill>
                  <a:srgbClr val="FF9900"/>
                </a:solidFill>
              </a:rPr>
              <a:t>Exemplo:</a:t>
            </a:r>
            <a:r>
              <a:rPr lang="pt-BR" sz="2300"/>
              <a:t> escala S</a:t>
            </a:r>
            <a:r>
              <a:rPr lang="pt-BR" sz="2300" baseline="-25000"/>
              <a:t>0,5</a:t>
            </a:r>
            <a:r>
              <a:rPr lang="pt-BR" sz="2300"/>
              <a:t> seguida de translação T</a:t>
            </a:r>
            <a:r>
              <a:rPr lang="pt-BR" sz="2300" baseline="-25000"/>
              <a:t>3,1</a:t>
            </a:r>
            <a:r>
              <a:rPr lang="pt-BR" sz="2300"/>
              <a:t>.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  <p:pic>
        <p:nvPicPr>
          <p:cNvPr id="148" name="Google Shape;14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34775"/>
            <a:ext cx="8839201" cy="1578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2500" y="4026825"/>
            <a:ext cx="4472226" cy="138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155" name="Google Shape;155;p18"/>
          <p:cNvSpPr txBox="1">
            <a:spLocks noGrp="1"/>
          </p:cNvSpPr>
          <p:nvPr>
            <p:ph type="sldNum" idx="12"/>
          </p:nvPr>
        </p:nvSpPr>
        <p:spPr>
          <a:xfrm>
            <a:off x="0" y="5410754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sp>
        <p:nvSpPr>
          <p:cNvPr id="156" name="Google Shape;156;p18"/>
          <p:cNvSpPr txBox="1">
            <a:spLocks noGrp="1"/>
          </p:cNvSpPr>
          <p:nvPr>
            <p:ph type="body" idx="1"/>
          </p:nvPr>
        </p:nvSpPr>
        <p:spPr>
          <a:xfrm>
            <a:off x="254250" y="2341500"/>
            <a:ext cx="8635500" cy="89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4500">
                <a:solidFill>
                  <a:srgbClr val="0000FF"/>
                </a:solidFill>
              </a:rPr>
              <a:t>Exercícios</a:t>
            </a:r>
            <a:endParaRPr sz="450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4500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45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/>
          <p:nvPr/>
        </p:nvSpPr>
        <p:spPr>
          <a:xfrm>
            <a:off x="3487919" y="2268187"/>
            <a:ext cx="5442300" cy="2434500"/>
          </a:xfrm>
          <a:prstGeom prst="rect">
            <a:avLst/>
          </a:prstGeom>
          <a:noFill/>
          <a:ln w="19050" cap="flat" cmpd="sng">
            <a:solidFill>
              <a:srgbClr val="C000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Sumário de Transformações Geométricas Básicas</a:t>
            </a:r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body" idx="1"/>
          </p:nvPr>
        </p:nvSpPr>
        <p:spPr>
          <a:xfrm>
            <a:off x="390549" y="838985"/>
            <a:ext cx="30975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Lineares: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818000" lvl="1" indent="-1989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Escala</a:t>
            </a:r>
            <a:endParaRPr/>
          </a:p>
          <a:p>
            <a:pPr marL="818000" lvl="1" indent="-1989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Rotação</a:t>
            </a:r>
            <a:endParaRPr/>
          </a:p>
          <a:p>
            <a:pPr marL="818000" lvl="1" indent="-1989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Reflexão</a:t>
            </a:r>
            <a:endParaRPr/>
          </a:p>
          <a:p>
            <a:pPr marL="818000" lvl="1" indent="-1989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Cisalhamento</a:t>
            </a:r>
            <a:endParaRPr/>
          </a:p>
          <a:p>
            <a:pPr marL="818000" lvl="1" indent="-719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Não Lineares</a:t>
            </a:r>
            <a:endParaRPr/>
          </a:p>
          <a:p>
            <a:pPr marL="818000" lvl="1" indent="-1989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Translação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165" name="Google Shape;16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373" y="1265024"/>
            <a:ext cx="2345179" cy="66343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9"/>
          <p:cNvSpPr txBox="1"/>
          <p:nvPr/>
        </p:nvSpPr>
        <p:spPr>
          <a:xfrm>
            <a:off x="3676454" y="838984"/>
            <a:ext cx="53451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Transformações Afim:</a:t>
            </a:r>
            <a:endParaRPr/>
          </a:p>
          <a:p>
            <a: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Composição de uma transformação linear + translação</a:t>
            </a:r>
            <a:endParaRPr/>
          </a:p>
          <a:p>
            <a:pPr marL="619099" marR="0" lvl="1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619099" marR="0" lvl="1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Isometria</a:t>
            </a:r>
            <a:endParaRPr/>
          </a:p>
          <a:p>
            <a: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Preserva a distância entre os pontos (comprimento)</a:t>
            </a:r>
            <a:endParaRPr/>
          </a:p>
          <a:p>
            <a: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22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818000" marR="0" lvl="1" indent="-1862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Translação</a:t>
            </a:r>
            <a:endParaRPr sz="1200"/>
          </a:p>
          <a:p>
            <a:pPr marL="818000" marR="0" lvl="1" indent="-1862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Rotação</a:t>
            </a:r>
            <a:endParaRPr sz="1200"/>
          </a:p>
          <a:p>
            <a:pPr marL="818000" marR="0" lvl="1" indent="-1862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Reflexão</a:t>
            </a:r>
            <a:endParaRPr sz="1200"/>
          </a:p>
          <a:p>
            <a: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67" name="Google Shape;167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98288" y="1546950"/>
            <a:ext cx="1668879" cy="38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75411" y="3087063"/>
            <a:ext cx="2280422" cy="316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Teorema - Transformações Geométricas Básicas</a:t>
            </a:r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sp>
        <p:nvSpPr>
          <p:cNvPr id="175" name="Google Shape;175;p20"/>
          <p:cNvSpPr txBox="1"/>
          <p:nvPr/>
        </p:nvSpPr>
        <p:spPr>
          <a:xfrm>
            <a:off x="250225" y="1122675"/>
            <a:ext cx="8428200" cy="3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7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Toda isometria do plano, distinta da transformaç</a:t>
            </a:r>
            <a:r>
              <a:rPr lang="pt-BR" sz="2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ão</a:t>
            </a:r>
            <a:r>
              <a:rPr lang="pt-BR" sz="27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pt-BR" sz="27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identidade, é uma, e apenas uma, das seguintes transformações: translação, rotação, reflexão em relação a uma reta ou reflexão transladada.</a:t>
            </a:r>
            <a:endParaRPr sz="1700"/>
          </a:p>
          <a:p>
            <a:pPr marL="0" marR="0" lvl="0" indent="0" algn="just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7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endParaRPr sz="27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1"/>
          <p:cNvSpPr txBox="1">
            <a:spLocks noGrp="1"/>
          </p:cNvSpPr>
          <p:nvPr>
            <p:ph type="title"/>
          </p:nvPr>
        </p:nvSpPr>
        <p:spPr>
          <a:xfrm>
            <a:off x="84172" y="2661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567"/>
              <a:t>Momentos que Mudaram o Cinema: Jurassic Park</a:t>
            </a:r>
            <a:endParaRPr sz="2567"/>
          </a:p>
        </p:txBody>
      </p:sp>
      <p:sp>
        <p:nvSpPr>
          <p:cNvPr id="181" name="Google Shape;181;p21"/>
          <p:cNvSpPr txBox="1">
            <a:spLocks noGrp="1"/>
          </p:cNvSpPr>
          <p:nvPr>
            <p:ph type="body" idx="1"/>
          </p:nvPr>
        </p:nvSpPr>
        <p:spPr>
          <a:xfrm>
            <a:off x="390548" y="4846948"/>
            <a:ext cx="8428200" cy="6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 sz="1600" b="1"/>
              <a:t>Moments That Changed The Movies: Jurassic Park  </a:t>
            </a:r>
            <a:r>
              <a:rPr lang="pt-BR" sz="1600" b="1" u="sng">
                <a:solidFill>
                  <a:schemeClr val="hlink"/>
                </a:solidFill>
                <a:hlinkClick r:id="rId3"/>
              </a:rPr>
              <a:t>https://www.youtube.com/watch?v=KWsbcBvYqN8</a:t>
            </a:r>
            <a:r>
              <a:rPr lang="pt-BR" sz="1600" b="1"/>
              <a:t>  </a:t>
            </a:r>
            <a:endParaRPr sz="1600"/>
          </a:p>
          <a:p>
            <a:pPr marL="0" lvl="0" indent="0" algn="ct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 sz="1600"/>
          </a:p>
        </p:txBody>
      </p:sp>
      <p:sp>
        <p:nvSpPr>
          <p:cNvPr id="182" name="Google Shape;182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183" name="Google Shape;183;p21" descr="A look back at Jurassic Park, the groundbreaking decision to create digital dinosaurs, and the impact it had on the future of movies.&#10;&#10;See more Academy Originals: http://youtube.com/AcademyOriginals&#10;&#10;Follow The Academy:&#10;&#10;http://Twitter.com/TheAcademy&#10;http://Facebook.com/TheAcademy&#10;&#10;-TERMINATOR 2: JUDGMENT DAY Courtesy of Studiocanal&#10;-THE ABYSS and LIFE OF PI Courtesy of Twentieth Century Fox. &#10;-JURASSIC PARK Courtesy of Steven Spielberg, Amblin Entertainment, and Universal Studios Film Licensing LLC&#10;-ONE MILLION YEARS B.C. and TWISTER Courtesy of Warner Bros. Entertainment Inc.&#10;&#10;All rights reserved." title="Moments That Changed The Movies: Jurassic Park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92063" y="879549"/>
            <a:ext cx="5159867" cy="386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Usando coordenadas homogêneas em 3D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Ponto 3D : 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Vetor 3D</a:t>
            </a:r>
            <a:r>
              <a:rPr lang="pt-BR" sz="1400"/>
              <a:t>  </a:t>
            </a:r>
            <a:r>
              <a:rPr lang="pt-BR" sz="1800"/>
              <a:t>: 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Matrizes 4x4 para transformações afim:</a:t>
            </a:r>
            <a:endParaRPr/>
          </a:p>
        </p:txBody>
      </p:sp>
      <p:sp>
        <p:nvSpPr>
          <p:cNvPr id="190" name="Google Shape;190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Indo para o espaço 3D</a:t>
            </a:r>
            <a:endParaRPr/>
          </a:p>
        </p:txBody>
      </p:sp>
      <p:sp>
        <p:nvSpPr>
          <p:cNvPr id="191" name="Google Shape;191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192" name="Google Shape;19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6562" y="1479549"/>
            <a:ext cx="1594926" cy="443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6562" y="2143970"/>
            <a:ext cx="1594926" cy="384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15575" y="3355175"/>
            <a:ext cx="4712850" cy="1777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>
            <a:spLocks noGrp="1"/>
          </p:cNvSpPr>
          <p:nvPr>
            <p:ph type="body" idx="1"/>
          </p:nvPr>
        </p:nvSpPr>
        <p:spPr>
          <a:xfrm>
            <a:off x="390550" y="838974"/>
            <a:ext cx="84282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Transformações 3D como matrizes 3x3 e 3D-H como matrizes 4x4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Escala: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Verdana"/>
              <a:buNone/>
            </a:pPr>
            <a:endParaRPr sz="135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21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Cisalhamento:</a:t>
            </a:r>
            <a:br>
              <a:rPr lang="pt-BR" sz="1800"/>
            </a:br>
            <a:r>
              <a:rPr lang="pt-BR" sz="1400"/>
              <a:t>(em x)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Translação:</a:t>
            </a:r>
            <a:endParaRPr/>
          </a:p>
        </p:txBody>
      </p:sp>
      <p:pic>
        <p:nvPicPr>
          <p:cNvPr id="201" name="Google Shape;20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9331" y="3132575"/>
            <a:ext cx="4170238" cy="101195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Indo para o espaço 3D</a:t>
            </a:r>
            <a:endParaRPr/>
          </a:p>
        </p:txBody>
      </p:sp>
      <p:sp>
        <p:nvSpPr>
          <p:cNvPr id="203" name="Google Shape;203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204" name="Google Shape;204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25021" y="1570470"/>
            <a:ext cx="4064549" cy="1011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46547" y="4500380"/>
            <a:ext cx="1854053" cy="100461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3"/>
          <p:cNvSpPr/>
          <p:nvPr/>
        </p:nvSpPr>
        <p:spPr>
          <a:xfrm>
            <a:off x="3358416" y="1248016"/>
            <a:ext cx="2704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3D                                       3D-H</a:t>
            </a:r>
            <a:endParaRPr sz="1100"/>
          </a:p>
        </p:txBody>
      </p:sp>
      <p:sp>
        <p:nvSpPr>
          <p:cNvPr id="207" name="Google Shape;207;p23"/>
          <p:cNvSpPr/>
          <p:nvPr/>
        </p:nvSpPr>
        <p:spPr>
          <a:xfrm>
            <a:off x="3358416" y="2806720"/>
            <a:ext cx="2704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3D                                       3D-H</a:t>
            </a:r>
            <a:endParaRPr sz="1100"/>
          </a:p>
        </p:txBody>
      </p:sp>
      <p:sp>
        <p:nvSpPr>
          <p:cNvPr id="208" name="Google Shape;208;p23"/>
          <p:cNvSpPr/>
          <p:nvPr/>
        </p:nvSpPr>
        <p:spPr>
          <a:xfrm>
            <a:off x="3873573" y="4203846"/>
            <a:ext cx="611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3D-H</a:t>
            </a:r>
            <a:endParaRPr sz="11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Comutatividade da Rotação (em 2D)</a:t>
            </a:r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Em 2D a ordem da rotação não importa.</a:t>
            </a:r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pic>
        <p:nvPicPr>
          <p:cNvPr id="217" name="Google Shape;21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133" y="1160475"/>
            <a:ext cx="7304077" cy="395117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4"/>
          <p:cNvSpPr/>
          <p:nvPr/>
        </p:nvSpPr>
        <p:spPr>
          <a:xfrm>
            <a:off x="2365161" y="1956397"/>
            <a:ext cx="127951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rotacione 40º </a:t>
            </a:r>
            <a:endParaRPr sz="1100"/>
          </a:p>
        </p:txBody>
      </p:sp>
      <p:sp>
        <p:nvSpPr>
          <p:cNvPr id="219" name="Google Shape;219;p24"/>
          <p:cNvSpPr/>
          <p:nvPr/>
        </p:nvSpPr>
        <p:spPr>
          <a:xfrm>
            <a:off x="5193685" y="1956397"/>
            <a:ext cx="127951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rotacione 20º </a:t>
            </a:r>
            <a:endParaRPr sz="1100"/>
          </a:p>
        </p:txBody>
      </p:sp>
      <p:sp>
        <p:nvSpPr>
          <p:cNvPr id="220" name="Google Shape;220;p24"/>
          <p:cNvSpPr/>
          <p:nvPr/>
        </p:nvSpPr>
        <p:spPr>
          <a:xfrm>
            <a:off x="2479853" y="3890463"/>
            <a:ext cx="127951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rotacione 20º </a:t>
            </a:r>
            <a:endParaRPr sz="1100"/>
          </a:p>
        </p:txBody>
      </p:sp>
      <p:sp>
        <p:nvSpPr>
          <p:cNvPr id="221" name="Google Shape;221;p24"/>
          <p:cNvSpPr/>
          <p:nvPr/>
        </p:nvSpPr>
        <p:spPr>
          <a:xfrm>
            <a:off x="5193684" y="3890463"/>
            <a:ext cx="127951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rotacione 40º </a:t>
            </a:r>
            <a:endParaRPr sz="1100"/>
          </a:p>
        </p:txBody>
      </p:sp>
      <p:sp>
        <p:nvSpPr>
          <p:cNvPr id="222" name="Google Shape;222;p24"/>
          <p:cNvSpPr/>
          <p:nvPr/>
        </p:nvSpPr>
        <p:spPr>
          <a:xfrm>
            <a:off x="1387277" y="5074400"/>
            <a:ext cx="572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Mesmo resultado. Bom! É comutativo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Eixos e Rotações em 3D</a:t>
            </a:r>
            <a:endParaRPr/>
          </a:p>
        </p:txBody>
      </p:sp>
      <p:sp>
        <p:nvSpPr>
          <p:cNvPr id="229" name="Google Shape;229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230" name="Google Shape;23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407" y="838985"/>
            <a:ext cx="5547762" cy="4496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Comutatividade da Rotação (em 3D)</a:t>
            </a:r>
            <a:endParaRPr/>
          </a:p>
        </p:txBody>
      </p:sp>
      <p:sp>
        <p:nvSpPr>
          <p:cNvPr id="236" name="Google Shape;236;p26"/>
          <p:cNvSpPr txBox="1">
            <a:spLocks noGrp="1"/>
          </p:cNvSpPr>
          <p:nvPr>
            <p:ph type="body" idx="1"/>
          </p:nvPr>
        </p:nvSpPr>
        <p:spPr>
          <a:xfrm>
            <a:off x="390547" y="838986"/>
            <a:ext cx="5859423" cy="30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Experimento, gire a garrafa (sempre no sentido positivo da regra da mão direita):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Gire 90° em torno de Y, a seguir 90° em torno de Z, a seguir 90° em torno de X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Gire 90° em torno de Z, a seguir 90° em torno de Y, a seguir 90° em torno de X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	Houve alguma diferença?</a:t>
            </a:r>
            <a:endParaRPr/>
          </a:p>
        </p:txBody>
      </p:sp>
      <p:sp>
        <p:nvSpPr>
          <p:cNvPr id="237" name="Google Shape;237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238" name="Google Shape;23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57168" y="946945"/>
            <a:ext cx="2461612" cy="442599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6"/>
          <p:cNvSpPr/>
          <p:nvPr/>
        </p:nvSpPr>
        <p:spPr>
          <a:xfrm>
            <a:off x="588077" y="4230200"/>
            <a:ext cx="4305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Não é o mesmo resultado.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Isso pode dar problemas.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33333"/>
                </a:solidFill>
                <a:highlight>
                  <a:srgbClr val="FFFFFF"/>
                </a:highlight>
              </a:rPr>
              <a:t>Z-Buffer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33333"/>
                </a:solidFill>
                <a:highlight>
                  <a:srgbClr val="FFFFFF"/>
                </a:highlight>
              </a:rPr>
              <a:t>two methods were used to solve the "hidden surface" problem (the other name for the visibility problem): the </a:t>
            </a:r>
            <a:r>
              <a:rPr lang="en-US" sz="1200" b="1">
                <a:solidFill>
                  <a:srgbClr val="333333"/>
                </a:solidFill>
                <a:highlight>
                  <a:srgbClr val="FFFFFF"/>
                </a:highlight>
              </a:rPr>
              <a:t>Newell algorithm</a:t>
            </a:r>
            <a:r>
              <a:rPr lang="en-US" sz="1200">
                <a:solidFill>
                  <a:srgbClr val="333333"/>
                </a:solidFill>
                <a:highlight>
                  <a:srgbClr val="FFFFFF"/>
                </a:highlight>
              </a:rPr>
              <a:t> and the </a:t>
            </a:r>
            <a:r>
              <a:rPr lang="en-US" sz="1200" b="1">
                <a:solidFill>
                  <a:srgbClr val="333333"/>
                </a:solidFill>
                <a:highlight>
                  <a:srgbClr val="FFFFFF"/>
                </a:highlight>
              </a:rPr>
              <a:t>z-buffer</a:t>
            </a:r>
            <a:r>
              <a:rPr lang="en-US" sz="1200">
                <a:solidFill>
                  <a:srgbClr val="333333"/>
                </a:solidFill>
                <a:highlight>
                  <a:srgbClr val="FFFFFF"/>
                </a:highlight>
              </a:rPr>
              <a:t>. We only mention the Newell algorithm for historical reasons but we won't study it in this lesson because it is not used anymore. We will only study the z-buffer method which is used by GPUs.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33333"/>
                </a:solidFill>
                <a:highlight>
                  <a:srgbClr val="FFFFFF"/>
                </a:highlight>
              </a:rPr>
              <a:t> call a </a:t>
            </a:r>
            <a:r>
              <a:rPr lang="en-US" sz="1200" b="1">
                <a:solidFill>
                  <a:srgbClr val="333333"/>
                </a:solidFill>
                <a:highlight>
                  <a:srgbClr val="FFFFFF"/>
                </a:highlight>
              </a:rPr>
              <a:t>z-buffer</a:t>
            </a:r>
            <a:r>
              <a:rPr lang="en-US" sz="1200">
                <a:solidFill>
                  <a:srgbClr val="333333"/>
                </a:solidFill>
                <a:highlight>
                  <a:srgbClr val="FFFFFF"/>
                </a:highlight>
              </a:rPr>
              <a:t> which is also called a </a:t>
            </a:r>
            <a:r>
              <a:rPr lang="en-US" sz="1200" b="1">
                <a:solidFill>
                  <a:srgbClr val="333333"/>
                </a:solidFill>
                <a:highlight>
                  <a:srgbClr val="FFFFFF"/>
                </a:highlight>
              </a:rPr>
              <a:t>depth buffer</a:t>
            </a:r>
            <a:r>
              <a:rPr lang="en-US" sz="1200">
                <a:solidFill>
                  <a:srgbClr val="333333"/>
                </a:solidFill>
                <a:highlight>
                  <a:srgbClr val="FFFFFF"/>
                </a:highlight>
              </a:rPr>
              <a:t>, t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</p:txBody>
      </p:sp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20447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Rotações em 3D por ângulos de Euler</a:t>
            </a:r>
            <a:endParaRPr/>
          </a:p>
        </p:txBody>
      </p:sp>
      <p:sp>
        <p:nvSpPr>
          <p:cNvPr id="246" name="Google Shape;246;p27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3361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Rotação sobre os eixos:</a:t>
            </a:r>
            <a:endParaRPr sz="1800"/>
          </a:p>
        </p:txBody>
      </p:sp>
      <p:sp>
        <p:nvSpPr>
          <p:cNvPr id="247" name="Google Shape;247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248" name="Google Shape;24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37877" y="1491512"/>
            <a:ext cx="2774526" cy="27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7"/>
          <p:cNvSpPr/>
          <p:nvPr/>
        </p:nvSpPr>
        <p:spPr>
          <a:xfrm>
            <a:off x="6122075" y="4149850"/>
            <a:ext cx="2774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 pontos que estiverem sobre o eixo de rotação ficam inalterados.</a:t>
            </a:r>
            <a:endParaRPr sz="1200"/>
          </a:p>
        </p:txBody>
      </p:sp>
      <p:pic>
        <p:nvPicPr>
          <p:cNvPr id="250" name="Google Shape;250;p27" descr="{&quot;backgroundColor&quot;:&quot;#FFFFFF&quot;,&quot;font&quot;:{&quot;color&quot;:&quot;#000000&quot;,&quot;size&quot;:12,&quot;family&quot;:&quot;Arial&quot;},&quot;id&quot;:&quot;8&quot;,&quot;type&quot;:&quot;$$&quot;,&quot;backgroundColorModified&quot;:null,&quot;aid&quot;:null,&quot;code&quot;:&quot;$$\\mathbf{R}_{x,\\theta}=\\begin{bmatrix}\n{1}&amp;{0}&amp;{0}\\\\\n{0}&amp;{\\cos\\theta}&amp;{-\\sin\\theta}\\\\\n{0}&amp;{\\sin\\theta}&amp;{\\cos\\theta}\\\\\n\\end{bmatrix}$$&quot;,&quot;ts&quot;:1630434235278,&quot;cs&quot;:&quot;ops5+jvhpVkI6u0VS36drQ==&quot;,&quot;size&quot;:{&quot;width&quot;:214.33333333333334,&quot;height&quot;:71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725" y="1856823"/>
            <a:ext cx="2175288" cy="72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7" descr="{&quot;font&quot;:{&quot;family&quot;:&quot;Arial&quot;,&quot;color&quot;:&quot;#000000&quot;,&quot;size&quot;:12.5},&quot;type&quot;:&quot;$$&quot;,&quot;aid&quot;:null,&quot;id&quot;:&quot;8&quot;,&quot;code&quot;:&quot;$$\\mathbf{R}_{y,\\theta}=\\begin{bmatrix}\n{\\cos\\theta}&amp;{0}&amp;{\\sin\\theta}\\\\\n{0}&amp;{1}&amp;{0}\\\\\n{-\\sin\\theta}&amp;{0}&amp;{\\cos\\theta}\\\\\n\\end{bmatrix}$$&quot;,&quot;backgroundColor&quot;:&quot;#FFFFFF&quot;,&quot;backgroundColorModified&quot;:false,&quot;ts&quot;:1630434454709,&quot;cs&quot;:&quot;YA/YgMaRKeq+ogL1O1pW4Q==&quot;,&quot;size&quot;:{&quot;width&quot;:222.20000000000005,&quot;height&quot;:74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120" y="3126924"/>
            <a:ext cx="2116455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7" descr="{&quot;code&quot;:&quot;$$\\mathbf{R}_{x,\\theta}=\\begin{bmatrix}\n{1}&amp;{0}&amp;{0}&amp;{0}\\\\\n{0}&amp;{\\cos\\theta}&amp;{-\\sin\\theta}&amp;{0}\\\\\n{0}&amp;{\\sin\\theta}&amp;{\\cos\\theta}&amp;{0}\\\\\n{0}&amp;{0}&amp;{0}&amp;{1}\\\\\n\\end{bmatrix}$$&quot;,&quot;backgroundColor&quot;:&quot;#FFFFFF&quot;,&quot;backgroundColorModified&quot;:false,&quot;aid&quot;:null,&quot;font&quot;:{&quot;size&quot;:12.5,&quot;family&quot;:&quot;Arial&quot;,&quot;color&quot;:&quot;#000000&quot;},&quot;type&quot;:&quot;$$&quot;,&quot;id&quot;:&quot;8&quot;,&quot;ts&quot;:1630434688679,&quot;cs&quot;:&quot;w44DstqgaHAPJajKtan05g==&quot;,&quot;size&quot;:{&quot;width&quot;:253,&quot;height&quot;:102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18970" y="1731350"/>
            <a:ext cx="2409825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7"/>
          <p:cNvSpPr/>
          <p:nvPr/>
        </p:nvSpPr>
        <p:spPr>
          <a:xfrm>
            <a:off x="425348" y="1383725"/>
            <a:ext cx="596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                          </a:t>
            </a: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3D                                             </a:t>
            </a:r>
            <a:r>
              <a:rPr lang="pt-BR" sz="1300" b="1">
                <a:solidFill>
                  <a:schemeClr val="dk1"/>
                </a:solidFill>
              </a:rPr>
              <a:t> </a:t>
            </a: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3D-H</a:t>
            </a:r>
            <a:endParaRPr sz="1100"/>
          </a:p>
        </p:txBody>
      </p:sp>
      <p:pic>
        <p:nvPicPr>
          <p:cNvPr id="254" name="Google Shape;254;p27" descr="{&quot;font&quot;:{&quot;family&quot;:&quot;Arial&quot;,&quot;color&quot;:&quot;#000000&quot;,&quot;size&quot;:12.5},&quot;backgroundColor&quot;:&quot;#FFFFFF&quot;,&quot;code&quot;:&quot;$$\\mathbf{R}_{z,\\theta}=\\begin{bmatrix}\n{\\cos\\theta}&amp;{-\\sin\\theta}&amp;{0}\\\\\n{\\sin\\theta}&amp;{\\cos\\theta}&amp;{0}\\\\\n{0}&amp;{0}&amp;{1}\\\\\n\\end{bmatrix}$$&quot;,&quot;aid&quot;:null,&quot;backgroundColorModified&quot;:false,&quot;type&quot;:&quot;$$&quot;,&quot;id&quot;:&quot;8&quot;,&quot;ts&quot;:1630434521515,&quot;cs&quot;:&quot;vd55MiwPz4XXPZPK7OevAw==&quot;,&quot;size&quot;:{&quot;width&quot;:222,&quot;height&quot;:74}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2094" y="4414724"/>
            <a:ext cx="21145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7" descr="{&quot;code&quot;:&quot;$$\\mathbf{R}_{y,\\theta}=\\begin{bmatrix}\n{\\cos\\theta}&amp;{0}&amp;{\\sin\\theta}&amp;{0}\\\\\n{0}&amp;{1}&amp;{0}&amp;{0}\\\\\n{-\\sin\\theta}&amp;{0}&amp;{\\cos\\theta}&amp;{0}\\\\\n{0}&amp;{0}&amp;{0}&amp;{1}\\\\\n\\end{bmatrix}$$&quot;,&quot;id&quot;:&quot;8&quot;,&quot;backgroundColorModified&quot;:false,&quot;font&quot;:{&quot;size&quot;:12.5,&quot;family&quot;:&quot;Arial&quot;,&quot;color&quot;:&quot;#000000&quot;},&quot;aid&quot;:null,&quot;backgroundColor&quot;:&quot;#FFFFFF&quot;,&quot;type&quot;:&quot;$$&quot;,&quot;ts&quot;:1630434829377,&quot;cs&quot;:&quot;iErG8jLsH5mngsvDEzQRlg==&quot;,&quot;size&quot;:{&quot;width&quot;:252.19999999999996,&quot;height&quot;:102}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22780" y="2993575"/>
            <a:ext cx="2402205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7" descr="{&quot;code&quot;:&quot;$$\\mathbf{R}_{z,\\theta}=\\begin{bmatrix}\n{\\cos\\theta}&amp;{-\\sin\\theta}&amp;{0}&amp;{0}\\\\\n{\\sin\\theta}&amp;{\\cos\\theta}&amp;{0}&amp;{0}\\\\\n{0}&amp;{0}&amp;{1}&amp;{0}\\\\\n{0}&amp;{0}&amp;{0}&amp;{1}\\\\\n\\end{bmatrix}$$&quot;,&quot;id&quot;:&quot;8&quot;,&quot;backgroundColorModified&quot;:false,&quot;font&quot;:{&quot;size&quot;:12.5,&quot;family&quot;:&quot;Arial&quot;,&quot;color&quot;:&quot;#000000&quot;},&quot;type&quot;:&quot;$$&quot;,&quot;backgroundColor&quot;:&quot;#FFFFFF&quot;,&quot;aid&quot;:null,&quot;ts&quot;:1630434914004,&quot;cs&quot;:&quot;lgrIBext6RV5s81eV6J8JA==&quot;,&quot;size&quot;:{&quot;width&quot;:251.19999999999996,&quot;height&quot;:102}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27543" y="4281375"/>
            <a:ext cx="2392680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Problema 1: Ordem das rotações</a:t>
            </a:r>
            <a:endParaRPr/>
          </a:p>
        </p:txBody>
      </p:sp>
      <p:sp>
        <p:nvSpPr>
          <p:cNvPr id="263" name="Google Shape;263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264" name="Google Shape;2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6225" y="629725"/>
            <a:ext cx="6291549" cy="471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Rotações em 3D – ângulos de euler</a:t>
            </a:r>
            <a:endParaRPr/>
          </a:p>
        </p:txBody>
      </p:sp>
      <p:sp>
        <p:nvSpPr>
          <p:cNvPr id="271" name="Google Shape;271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pic>
        <p:nvPicPr>
          <p:cNvPr id="272" name="Google Shape;27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1109" y="2186622"/>
            <a:ext cx="3523419" cy="331043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9"/>
          <p:cNvSpPr txBox="1">
            <a:spLocks noGrp="1"/>
          </p:cNvSpPr>
          <p:nvPr>
            <p:ph type="body" idx="1"/>
          </p:nvPr>
        </p:nvSpPr>
        <p:spPr>
          <a:xfrm>
            <a:off x="263951" y="707011"/>
            <a:ext cx="8691513" cy="462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pt-BR" sz="1700"/>
              <a:t>Como expressamos rotações em 3D?</a:t>
            </a:r>
            <a:endParaRPr/>
          </a:p>
          <a:p>
            <a:pPr marL="0" lvl="0" indent="0" algn="l" rtl="0">
              <a:spcBef>
                <a:spcPts val="100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pt-BR" sz="1700"/>
              <a:t>Possibilidade: aplicar rotações em torno dos três eixos? (X, Y, Z) </a:t>
            </a:r>
            <a:endParaRPr/>
          </a:p>
          <a:p>
            <a:pPr marL="0" lvl="0" indent="0" algn="l" rtl="0">
              <a:spcBef>
                <a:spcPts val="100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pt-BR" sz="1700"/>
              <a:t>Essa proposta é chamada de ângulos de Euler</a:t>
            </a:r>
            <a:endParaRPr/>
          </a:p>
          <a:p>
            <a:pPr marL="0" lvl="0" indent="0" algn="l" rtl="0">
              <a:spcBef>
                <a:spcPts val="100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pt-BR" sz="1700"/>
              <a:t>PROBLEMA 2: “Gimbal Lock”</a:t>
            </a:r>
            <a:endParaRPr/>
          </a:p>
        </p:txBody>
      </p:sp>
      <p:pic>
        <p:nvPicPr>
          <p:cNvPr id="274" name="Google Shape;274;p29" descr="A close up of a logo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93486" y="3072495"/>
            <a:ext cx="2343603" cy="23436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Vídeo sobre Gimbal Lock</a:t>
            </a:r>
            <a:endParaRPr/>
          </a:p>
        </p:txBody>
      </p:sp>
      <p:sp>
        <p:nvSpPr>
          <p:cNvPr id="280" name="Google Shape;280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sp>
        <p:nvSpPr>
          <p:cNvPr id="281" name="Google Shape;281;p30"/>
          <p:cNvSpPr/>
          <p:nvPr/>
        </p:nvSpPr>
        <p:spPr>
          <a:xfrm>
            <a:off x="1828788" y="4948942"/>
            <a:ext cx="54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https://www.youtube.com/watch?v=zc8b2Jo7mno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30" descr="In this video we explore Euler Rotations, the most common method for orienting objects in 3d.   It's by-product  &quot;gimbal lock&quot; can cause headaches for animators because the animated motion can move in strange ways. Here we learn how euler's &quot;rotation order&quot; is a bit like hierachies, and how changing this order can help us to avoid gimbal problems.  This is demonstrated with a solution to a common camera problem, by finding the correct rotation order." title="Euler (gimbal lock) Explained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6000" y="88008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problema 3 : SLERP</a:t>
            </a:r>
            <a:endParaRPr/>
          </a:p>
        </p:txBody>
      </p:sp>
      <p:sp>
        <p:nvSpPr>
          <p:cNvPr id="289" name="Google Shape;289;p3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Interpolação de rotações podem ficar muito estranhas</a:t>
            </a:r>
            <a:endParaRPr/>
          </a:p>
        </p:txBody>
      </p:sp>
      <p:sp>
        <p:nvSpPr>
          <p:cNvPr id="290" name="Google Shape;290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291" name="Google Shape;2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645588"/>
            <a:ext cx="6096000" cy="3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Rotações em 3D</a:t>
            </a:r>
            <a:endParaRPr/>
          </a:p>
        </p:txBody>
      </p:sp>
      <p:sp>
        <p:nvSpPr>
          <p:cNvPr id="297" name="Google Shape;297;p3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765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Para definir cada um dos ângulos a área de aviação usa os seguintes termos:</a:t>
            </a:r>
            <a:endParaRPr/>
          </a:p>
        </p:txBody>
      </p:sp>
      <p:sp>
        <p:nvSpPr>
          <p:cNvPr id="298" name="Google Shape;298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pic>
        <p:nvPicPr>
          <p:cNvPr id="299" name="Google Shape;299;p32" descr="page6image316254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2385" y="1499663"/>
            <a:ext cx="4293954" cy="2831727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2"/>
          <p:cNvSpPr txBox="1"/>
          <p:nvPr/>
        </p:nvSpPr>
        <p:spPr>
          <a:xfrm>
            <a:off x="269631" y="4436055"/>
            <a:ext cx="8651631" cy="765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Wikipédia: Os </a:t>
            </a:r>
            <a:r>
              <a:rPr lang="pt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Ângulos de Tait–Bryan </a:t>
            </a:r>
            <a:r>
              <a:rPr lang="pt-BR" sz="13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(nomeados através de Peter Guthrie Tait e George Bryan), são um tipo específico de ângulos de Euler usados normalmente em aplicações aeroespaciais para definir a relativa orientação do aeroplano. Os três ângulos especificados </a:t>
            </a: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nesta</a:t>
            </a:r>
            <a:r>
              <a:rPr lang="pt-BR" sz="13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fórmula são especificados como empinamento (pitch ou θ), cabeceio (yaw ou ψ) e balanceio (roll ou φ). </a:t>
            </a:r>
            <a:endParaRPr/>
          </a:p>
        </p:txBody>
      </p:sp>
      <p:sp>
        <p:nvSpPr>
          <p:cNvPr id="301" name="Google Shape;301;p32"/>
          <p:cNvSpPr/>
          <p:nvPr/>
        </p:nvSpPr>
        <p:spPr>
          <a:xfrm>
            <a:off x="2672862" y="5410728"/>
            <a:ext cx="529183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https://pt.wikipedia.org/wiki/%C3%82ngulos_de_Tait%E2%80%93Bryan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3262" y="1190677"/>
            <a:ext cx="3109842" cy="3088246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Rotação 3D em torno de um eixo arbitrário</a:t>
            </a:r>
            <a:endParaRPr/>
          </a:p>
        </p:txBody>
      </p:sp>
      <p:sp>
        <p:nvSpPr>
          <p:cNvPr id="308" name="Google Shape;308;p3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5963360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Construir uma transformação F de um sistema ortonormal com p, u, v, w onde p e w correspondem ao eixo de rotação.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Aplique a transformação (F R (θ) F-1)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Interpretações: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Mova para o eixo Z, rotacione e volte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Lance a rotação do eixo w em um novo sistema de coordenadas</a:t>
            </a:r>
            <a:br>
              <a:rPr lang="pt-BR"/>
            </a:b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09" name="Google Shape;309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1503018"/>
            <a:ext cx="8599107" cy="158404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Fórmula de rotação de Rodrigues</a:t>
            </a:r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Rotaciona por um ângulo α em torno do eixo n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Como provar essa fórmula mágica?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 matriz N calcula um produto vetorial: N x = n × x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Suponha que o sistema ortonormal e1, e2, n</a:t>
            </a:r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318" name="Google Shape;31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80692" y="4356554"/>
            <a:ext cx="3582616" cy="1187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</a:pPr>
            <a:r>
              <a:rPr lang="pt-BR"/>
              <a:t>Rotação em um vetor 3D</a:t>
            </a:r>
            <a:endParaRPr/>
          </a:p>
        </p:txBody>
      </p:sp>
      <p:sp>
        <p:nvSpPr>
          <p:cNvPr id="324" name="Google Shape;324;p3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Caso desejar fazer a rotação 3D por um vetor use a seguinte fórmula.</a:t>
            </a:r>
            <a:endParaRPr/>
          </a:p>
        </p:txBody>
      </p:sp>
      <p:sp>
        <p:nvSpPr>
          <p:cNvPr id="325" name="Google Shape;325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326" name="Google Shape;326;p35"/>
          <p:cNvPicPr preferRelativeResize="0"/>
          <p:nvPr/>
        </p:nvPicPr>
        <p:blipFill rotWithShape="1">
          <a:blip r:embed="rId3">
            <a:alphaModFix/>
          </a:blip>
          <a:srcRect t="40223" r="18533"/>
          <a:stretch/>
        </p:blipFill>
        <p:spPr>
          <a:xfrm>
            <a:off x="277325" y="2035700"/>
            <a:ext cx="8509225" cy="105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5"/>
          <p:cNvSpPr txBox="1"/>
          <p:nvPr/>
        </p:nvSpPr>
        <p:spPr>
          <a:xfrm>
            <a:off x="823463" y="5361450"/>
            <a:ext cx="7562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https://en.wikipedia.org/wiki/Rotation_matrix</a:t>
            </a:r>
            <a:endParaRPr sz="30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Representação Alternativa de Rotações 3D</a:t>
            </a:r>
            <a:endParaRPr/>
          </a:p>
        </p:txBody>
      </p:sp>
      <p:sp>
        <p:nvSpPr>
          <p:cNvPr id="333" name="Google Shape;333;p36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6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Quatérnios.</a:t>
            </a:r>
            <a:endParaRPr/>
          </a:p>
        </p:txBody>
      </p:sp>
      <p:sp>
        <p:nvSpPr>
          <p:cNvPr id="334" name="Google Shape;334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sp>
        <p:nvSpPr>
          <p:cNvPr id="335" name="Google Shape;335;p36"/>
          <p:cNvSpPr txBox="1"/>
          <p:nvPr/>
        </p:nvSpPr>
        <p:spPr>
          <a:xfrm>
            <a:off x="2371975" y="5189964"/>
            <a:ext cx="4400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/>
              <a:t>The Strange Numbers That Birthed Modern Algebra; Quanta Magazine</a:t>
            </a:r>
            <a:endParaRPr sz="700"/>
          </a:p>
        </p:txBody>
      </p:sp>
      <p:pic>
        <p:nvPicPr>
          <p:cNvPr id="336" name="Google Shape;336;p36" descr="{&quot;code&quot;:&quot;$$a\\,+\\,b\\mathbf{i}\\,+\\,c\\mathbf{j}\\,+\\,d\\mathbf{k}$$&quot;,&quot;backgroundColor&quot;:&quot;#FFFFFF&quot;,&quot;type&quot;:&quot;$$&quot;,&quot;aid&quot;:null,&quot;id&quot;:&quot;1&quot;,&quot;backgroundColorModified&quot;:false,&quot;font&quot;:{&quot;family&quot;:&quot;Arial&quot;,&quot;size&quot;:38,&quot;color&quot;:&quot;#000000&quot;},&quot;ts&quot;:1629396496076,&quot;cs&quot;:&quot;6X/gq1v/2sLhyaI3qHTPNA==&quot;,&quot;size&quot;:{&quot;width&quot;:464,&quot;height&quot;:53.6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843" y="1566904"/>
            <a:ext cx="6986650" cy="8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1863" y="2791875"/>
            <a:ext cx="4400250" cy="24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33333"/>
                </a:solidFill>
                <a:highlight>
                  <a:srgbClr val="FFFFFF"/>
                </a:highlight>
              </a:rPr>
              <a:t>3D point in camera space, by the point's respective z-coordinate (what we called the perspective divide), and then remapping the resulting 2D coordinates from screen space to NDC space and then NDC space to raster space.</a:t>
            </a:r>
            <a:endParaRPr/>
          </a:p>
        </p:txBody>
      </p:sp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pic>
        <p:nvPicPr>
          <p:cNvPr id="81" name="Google Shape;8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0125" y="1239563"/>
            <a:ext cx="2876550" cy="138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07475" y="3692366"/>
            <a:ext cx="2972650" cy="188928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087854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Quatérnios</a:t>
            </a:r>
            <a:endParaRPr/>
          </a:p>
        </p:txBody>
      </p:sp>
      <p:sp>
        <p:nvSpPr>
          <p:cNvPr id="344" name="Google Shape;344;p3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Podemos pensar os números Complexos (ℂ) como uma extensão dimensional dos números Reais (ℝ).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Dessa forma, os Quatérnios (ℍ) são uma extensão para uma quarta dimensão dos números Reais.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são Quatérnios</a:t>
            </a:r>
            <a:endParaRPr/>
          </a:p>
        </p:txBody>
      </p:sp>
      <p:sp>
        <p:nvSpPr>
          <p:cNvPr id="352" name="Google Shape;352;p38"/>
          <p:cNvSpPr txBox="1">
            <a:spLocks noGrp="1"/>
          </p:cNvSpPr>
          <p:nvPr>
            <p:ph type="body" idx="1"/>
          </p:nvPr>
        </p:nvSpPr>
        <p:spPr>
          <a:xfrm>
            <a:off x="357900" y="1333359"/>
            <a:ext cx="8428200" cy="41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São quatro valores reais e três unidades imaginárias:</a:t>
            </a:r>
            <a:endParaRPr/>
          </a:p>
        </p:txBody>
      </p:sp>
      <p:sp>
        <p:nvSpPr>
          <p:cNvPr id="353" name="Google Shape;353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pic>
        <p:nvPicPr>
          <p:cNvPr id="354" name="Google Shape;354;p38" descr="{&quot;type&quot;:&quot;lalign*&quot;,&quot;backgroundColor&quot;:&quot;#FFFFFF&quot;,&quot;id&quot;:&quot;1&quot;,&quot;backgroundColorModified&quot;:false,&quot;font&quot;:{&quot;size&quot;:24,&quot;family&quot;:&quot;Arial&quot;,&quot;color&quot;:&quot;#000000&quot;},&quot;code&quot;:&quot;\\begin{lalign*}\n&amp;{a\\,+\\,b\\mathbf{i}\\,+\\,c\\mathbf{j}\\,+\\,d\\mathbf{k}}\\\\\n&amp;{}\\\\\n&amp;{\\mathbf{i^{2}}=\\,\\mathbf{j^{2}}=\\,\\mathbf{k^{2}}=-1,\\,\\,\\mathbf{ijk}=-1}\\\\\n&amp;{\\mathbf{ij}=\\mathbf{k},\\,\\,\\,\\,\\,\\,\\mathbf{jk}=\\mathbf{i},\\,\\,\\,\\,\\,\\,\\mathbf{ki}=\\mathbf{j}}\\\\\n&amp;{\\mathbf{ji}=\\mathbf{-k},\\,\\mathbf{kj}=\\mathbf{-i},\\,\\mathbf{ik}=\\mathbf{-j}}\\\\\n&amp;{}\\\\\n&amp;{a,b,c,d\\,}\\\\\n\\end{lalign*}&quot;,&quot;aid&quot;:null,&quot;ts&quot;:1630338516024,&quot;cs&quot;:&quot;Uqgz8MlvllU9KTxszJHjvA==&quot;,&quot;size&quot;:{&quot;width&quot;:482.33333333333326,&quot;height&quot;:331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406" y="1802057"/>
            <a:ext cx="4594225" cy="3152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8"/>
          <p:cNvSpPr txBox="1"/>
          <p:nvPr/>
        </p:nvSpPr>
        <p:spPr>
          <a:xfrm>
            <a:off x="774275" y="4215507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dk1"/>
                </a:solidFill>
              </a:rPr>
              <a:t>Reais (escalares)</a:t>
            </a:r>
            <a:endParaRPr sz="1700" b="1"/>
          </a:p>
        </p:txBody>
      </p:sp>
      <p:sp>
        <p:nvSpPr>
          <p:cNvPr id="356" name="Google Shape;356;p38"/>
          <p:cNvSpPr txBox="1"/>
          <p:nvPr/>
        </p:nvSpPr>
        <p:spPr>
          <a:xfrm>
            <a:off x="774267" y="2281273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dk1"/>
                </a:solidFill>
              </a:rPr>
              <a:t>Imaginários:</a:t>
            </a:r>
            <a:endParaRPr sz="1700" b="1"/>
          </a:p>
        </p:txBody>
      </p:sp>
      <p:sp>
        <p:nvSpPr>
          <p:cNvPr id="357" name="Google Shape;357;p38"/>
          <p:cNvSpPr txBox="1"/>
          <p:nvPr/>
        </p:nvSpPr>
        <p:spPr>
          <a:xfrm>
            <a:off x="533925" y="5162925"/>
            <a:ext cx="7841100" cy="400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chemeClr val="dk1"/>
                </a:solidFill>
              </a:rPr>
              <a:t>Obs: Perceba que o produto dos imaginários  i,j,k se comporta como um produto vetorial.</a:t>
            </a:r>
            <a:endParaRPr sz="1600" b="1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 base canônica dos quatérnios</a:t>
            </a:r>
            <a:endParaRPr/>
          </a:p>
        </p:txBody>
      </p:sp>
      <p:sp>
        <p:nvSpPr>
          <p:cNvPr id="364" name="Google Shape;364;p39"/>
          <p:cNvSpPr txBox="1">
            <a:spLocks noGrp="1"/>
          </p:cNvSpPr>
          <p:nvPr>
            <p:ph type="body" idx="1"/>
          </p:nvPr>
        </p:nvSpPr>
        <p:spPr>
          <a:xfrm>
            <a:off x="357900" y="1154702"/>
            <a:ext cx="8428200" cy="340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O conjunto {1, i, j, k} forma uma base dos quatérnios, pois todo quatérnio pode ser escrito como uma combinação linear desses elementos.</a:t>
            </a:r>
            <a:endParaRPr sz="22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Note que se trata de uma </a:t>
            </a:r>
            <a:r>
              <a:rPr lang="pt-BR" sz="2200" b="1"/>
              <a:t>base ortonormal</a:t>
            </a:r>
            <a:r>
              <a:rPr lang="pt-BR" sz="2200"/>
              <a:t>.</a:t>
            </a:r>
            <a:endParaRPr sz="22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Lembre que os vetores de uma base ortonormal são dois a dois ortogonais e têm comprimento unitário.</a:t>
            </a:r>
            <a:endParaRPr sz="2200"/>
          </a:p>
        </p:txBody>
      </p:sp>
      <p:sp>
        <p:nvSpPr>
          <p:cNvPr id="365" name="Google Shape;365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Como representar quatérnios</a:t>
            </a:r>
            <a:endParaRPr/>
          </a:p>
        </p:txBody>
      </p:sp>
      <p:sp>
        <p:nvSpPr>
          <p:cNvPr id="372" name="Google Shape;372;p40"/>
          <p:cNvSpPr txBox="1">
            <a:spLocks noGrp="1"/>
          </p:cNvSpPr>
          <p:nvPr>
            <p:ph type="body" idx="1"/>
          </p:nvPr>
        </p:nvSpPr>
        <p:spPr>
          <a:xfrm>
            <a:off x="357900" y="2857501"/>
            <a:ext cx="8428200" cy="164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300"/>
              <a:t>Definição:</a:t>
            </a:r>
            <a:endParaRPr sz="23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300"/>
              <a:t>Para um quatérnio </a:t>
            </a:r>
            <a:r>
              <a:rPr lang="pt-BR" sz="2300" i="1"/>
              <a:t>q</a:t>
            </a:r>
            <a:r>
              <a:rPr lang="pt-BR" sz="2300" baseline="-25000"/>
              <a:t>r</a:t>
            </a:r>
            <a:r>
              <a:rPr lang="pt-BR" sz="2300"/>
              <a:t> + </a:t>
            </a:r>
            <a:r>
              <a:rPr lang="pt-BR" sz="2300" b="1"/>
              <a:t>q</a:t>
            </a:r>
            <a:r>
              <a:rPr lang="pt-BR" sz="2300"/>
              <a:t>, dizemos que </a:t>
            </a:r>
            <a:r>
              <a:rPr lang="pt-BR" sz="2300" i="1"/>
              <a:t>q</a:t>
            </a:r>
            <a:r>
              <a:rPr lang="pt-BR" sz="2300" baseline="-25000"/>
              <a:t>r</a:t>
            </a:r>
            <a:r>
              <a:rPr lang="pt-BR" sz="2300"/>
              <a:t> é a parte escalar e </a:t>
            </a:r>
            <a:r>
              <a:rPr lang="pt-BR" sz="2300" b="1"/>
              <a:t>q</a:t>
            </a:r>
            <a:r>
              <a:rPr lang="pt-BR" sz="2300"/>
              <a:t> é a parte vetorial.</a:t>
            </a:r>
            <a:endParaRPr sz="2300"/>
          </a:p>
        </p:txBody>
      </p:sp>
      <p:sp>
        <p:nvSpPr>
          <p:cNvPr id="373" name="Google Shape;373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374" name="Google Shape;374;p40" descr="{&quot;backgroundColor&quot;:&quot;#FFFFFF&quot;,&quot;font&quot;:{&quot;family&quot;:&quot;Arial&quot;,&quot;size&quot;:27.5,&quot;color&quot;:&quot;#000000&quot;},&quot;id&quot;:&quot;2&quot;,&quot;aid&quot;:null,&quot;code&quot;:&quot;\\begin{lalign*}\n&amp;{q\\,=\\,q_{r}\\,+q_{i}i\\,+q_{j}j\\,+\\,q_{k}k}\\\\\n&amp;{q\\,=\\,\\left(q_{r},\\,q_{i},\\,q_{j},\\,q_{k}\\right)}\\\\\n&amp;{q\\,=\\,q_{r}\\,+\\mathbf{q}}\t\n\\end{lalign*}&quot;,&quot;type&quot;:&quot;lalign*&quot;,&quot;backgroundColorModified&quot;:false,&quot;ts&quot;:1630338350166,&quot;cs&quot;:&quot;zRGo1M8j2bm40g1tezReaA==&quot;,&quot;size&quot;:{&quot;width&quot;:469,&quot;height&quot;:154.3333333333333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276" y="978850"/>
            <a:ext cx="4467225" cy="147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Multiplicação de Quatérnios</a:t>
            </a:r>
            <a:endParaRPr/>
          </a:p>
        </p:txBody>
      </p:sp>
      <p:sp>
        <p:nvSpPr>
          <p:cNvPr id="381" name="Google Shape;381;p4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Podemos representar o produto de quatérnios de diversas formas: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Uma forma de representar o produto de quatérnios é usando a representação de produtos escalares e produtos vetoriais: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pic>
        <p:nvPicPr>
          <p:cNvPr id="383" name="Google Shape;383;p41" descr="{&quot;backgroundColor&quot;:&quot;#FFFFFF&quot;,&quot;id&quot;:&quot;7&quot;,&quot;font&quot;:{&quot;color&quot;:&quot;#000000&quot;,&quot;family&quot;:&quot;Arial&quot;,&quot;size&quot;:12},&quot;backgroundColorModified&quot;:null,&quot;aid&quot;:null,&quot;type&quot;:&quot;align*&quot;,&quot;code&quot;:&quot;\\begin{align*}\n{\\text{pq}}&amp;={\\left(p_{r}\\,+p_{i}i\\,+p_{j}j\\,+\\,p_{k}k\\right)\\left(q_{r}\\,+q_{i}i\\,+q_{j}j\\,+\\,q_{k}k\\right)\\,}\\\\\n{\\,}&amp;={\\left(p_{r}q_{r}-p_{i}q_{i}\\,-p_{j}q_{j}\\,-p_{k}q_{k}\\right)+\\left(...\\right)i+\\left(...\\right)j+\\left(...\\right)k}\t\n\\end{align*}&quot;,&quot;ts&quot;:1630349284574,&quot;cs&quot;:&quot;B9G4n932O2k+UWIEZVVMtw==&quot;,&quot;size&quot;:{&quot;width&quot;:470.3333333333333,&quot;height&quot;:4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00" y="1777075"/>
            <a:ext cx="8343850" cy="798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1" descr="{&quot;id&quot;:&quot;7&quot;,&quot;aid&quot;:null,&quot;backgroundColor&quot;:&quot;#FFFFFF&quot;,&quot;code&quot;:&quot;\\begin{align*}\n{\\text{pq}}&amp;={p_{r}q_{r}-\\mathbf{p\\cdot q}\\,+p_{r}\\mathbf{q}\\,-q_{r}\\mathbf{p}+\\mathbf{p\\times q}}\t\n\\end{align*}&quot;,&quot;type&quot;:&quot;align*&quot;,&quot;font&quot;:{&quot;color&quot;:&quot;#000000&quot;,&quot;family&quot;:&quot;Arial&quot;,&quot;size&quot;:22},&quot;backgroundColorModified&quot;:false,&quot;ts&quot;:1630349497488,&quot;cs&quot;:&quot;q3YV6NuifsvAZL8Mu7VrhA==&quot;,&quot;size&quot;:{&quot;width&quot;:574.5,&quot;height&quot;:27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0" y="4368599"/>
            <a:ext cx="6472713" cy="3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Quatérnios</a:t>
            </a:r>
            <a:endParaRPr/>
          </a:p>
        </p:txBody>
      </p:sp>
      <p:sp>
        <p:nvSpPr>
          <p:cNvPr id="391" name="Google Shape;391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Não são comutativos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Porém manipulações usuais são válidas</a:t>
            </a:r>
            <a:endParaRPr/>
          </a:p>
        </p:txBody>
      </p:sp>
      <p:sp>
        <p:nvSpPr>
          <p:cNvPr id="392" name="Google Shape;392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sp>
        <p:nvSpPr>
          <p:cNvPr id="393" name="Google Shape;393;p42"/>
          <p:cNvSpPr txBox="1"/>
          <p:nvPr/>
        </p:nvSpPr>
        <p:spPr>
          <a:xfrm>
            <a:off x="928075" y="12206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≠ q</a:t>
            </a:r>
            <a:r>
              <a:rPr lang="pt-BR" sz="30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3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4" name="Google Shape;394;p42"/>
          <p:cNvSpPr txBox="1"/>
          <p:nvPr/>
        </p:nvSpPr>
        <p:spPr>
          <a:xfrm>
            <a:off x="928075" y="2660675"/>
            <a:ext cx="65136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(q</a:t>
            </a:r>
            <a:r>
              <a:rPr lang="pt-BR" sz="30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)q</a:t>
            </a:r>
            <a:r>
              <a:rPr lang="pt-BR" sz="30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pt-BR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q</a:t>
            </a:r>
            <a:r>
              <a:rPr lang="pt-BR" sz="30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(q</a:t>
            </a:r>
            <a:r>
              <a:rPr lang="pt-BR" sz="30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pt-BR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3000" b="1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(q</a:t>
            </a:r>
            <a:r>
              <a:rPr lang="pt-BR" sz="30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+q</a:t>
            </a:r>
            <a:r>
              <a:rPr lang="pt-BR" sz="30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)q</a:t>
            </a:r>
            <a:r>
              <a:rPr lang="pt-BR" sz="30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pt-BR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q</a:t>
            </a:r>
            <a:r>
              <a:rPr lang="pt-BR" sz="30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pt-BR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+q</a:t>
            </a:r>
            <a:r>
              <a:rPr lang="pt-BR" sz="30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3000" b="1" baseline="-2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(q</a:t>
            </a:r>
            <a:r>
              <a:rPr lang="pt-BR" sz="30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+q</a:t>
            </a:r>
            <a:r>
              <a:rPr lang="pt-BR" sz="30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pt-BR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q</a:t>
            </a:r>
            <a:r>
              <a:rPr lang="pt-BR" sz="30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+q</a:t>
            </a:r>
            <a:r>
              <a:rPr lang="pt-BR" sz="30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3000" b="1" baseline="-250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lang="pt-BR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(q</a:t>
            </a:r>
            <a:r>
              <a:rPr lang="pt-BR" sz="30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+q</a:t>
            </a:r>
            <a:r>
              <a:rPr lang="pt-BR" sz="30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</a:t>
            </a:r>
            <a:r>
              <a:rPr lang="pt-BR" sz="3000" b="1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lang="pt-BR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lang="pt-BR" sz="3000" b="1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lang="pt-BR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pt-BR" sz="3000" b="1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lang="pt-BR" sz="300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é escalar</a:t>
            </a:r>
            <a:r>
              <a:rPr lang="pt-BR" sz="3000" b="1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3000" b="1">
              <a:solidFill>
                <a:srgbClr val="2021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(λ</a:t>
            </a:r>
            <a:r>
              <a:rPr lang="pt-BR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)q</a:t>
            </a:r>
            <a:r>
              <a:rPr lang="pt-BR" sz="30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lang="pt-BR" sz="3000" b="1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λ(</a:t>
            </a:r>
            <a:r>
              <a:rPr lang="pt-BR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q</a:t>
            </a:r>
            <a:r>
              <a:rPr lang="pt-BR" sz="30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pt-BR" sz="3000" b="1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lang="pt-BR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(</a:t>
            </a:r>
            <a:r>
              <a:rPr lang="pt-BR" sz="3000" b="1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lang="pt-BR" sz="300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é escalar</a:t>
            </a:r>
            <a:r>
              <a:rPr lang="pt-BR" sz="3000" b="1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3000" b="1">
              <a:solidFill>
                <a:srgbClr val="2021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Conjugado (Precisamos falar disso ????)</a:t>
            </a:r>
            <a:endParaRPr/>
          </a:p>
        </p:txBody>
      </p:sp>
      <p:sp>
        <p:nvSpPr>
          <p:cNvPr id="401" name="Google Shape;401;p4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pic>
        <p:nvPicPr>
          <p:cNvPr id="403" name="Google Shape;403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50" y="838975"/>
            <a:ext cx="8428200" cy="3254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550" y="4093950"/>
            <a:ext cx="6705600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Conjugado</a:t>
            </a:r>
            <a:endParaRPr/>
          </a:p>
        </p:txBody>
      </p:sp>
      <p:sp>
        <p:nvSpPr>
          <p:cNvPr id="411" name="Google Shape;411;p44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75987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Conjugado de um quatérnio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Assim: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Comprimento:</a:t>
            </a:r>
            <a:endParaRPr/>
          </a:p>
        </p:txBody>
      </p:sp>
      <p:sp>
        <p:nvSpPr>
          <p:cNvPr id="412" name="Google Shape;412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pic>
        <p:nvPicPr>
          <p:cNvPr id="413" name="Google Shape;413;p44" descr="{&quot;id&quot;:&quot;3&quot;,&quot;backgroundColorModified&quot;:false,&quot;type&quot;:&quot;lalign*&quot;,&quot;backgroundColor&quot;:&quot;#FFFFFF&quot;,&quot;aid&quot;:null,&quot;code&quot;:&quot;\\begin{lalign*}\n&amp;{q\\,\\bar{q}=\\,\\left(q_{r}\\,+\\mathbf{q}\\right)\\left(q_{r}\\,-\\mathbf{q}\\right)}\\\\\n&amp;{q\\,\\bar{q}=\\,q_{r}^{2}+q_{r}\\mathbf{q}-q_{r}\\mathbf{q}-\\mathbf{qq}}\\\\\n&amp;{q\\,\\bar{q}=\\,q_{r}^{2}+\\mathbf{q\\cdot}\\mathbf{q}-\\mathbf{q\\times q}}\\\\\n&amp;{q\\,\\bar{q}=\\,q_{r}^{2}+q_{i}^{2}+q_{j}^{2}+q_{k}^{2}}\t\n\\end{lalign*}&quot;,&quot;font&quot;:{&quot;color&quot;:&quot;#000000&quot;,&quot;family&quot;:&quot;Arial&quot;,&quot;size&quot;:24},&quot;ts&quot;:1630338717778,&quot;cs&quot;:&quot;WL45wGd4CqG2fuimGk5rTw==&quot;,&quot;size&quot;:{&quot;width&quot;:425,&quot;height&quot;:20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880" y="2151834"/>
            <a:ext cx="4048125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4" descr="{&quot;font&quot;:{&quot;color&quot;:&quot;#000000&quot;,&quot;size&quot;:24,&quot;family&quot;:&quot;Arial&quot;},&quot;type&quot;:&quot;lalign*&quot;,&quot;backgroundColorModified&quot;:false,&quot;id&quot;:&quot;3&quot;,&quot;code&quot;:&quot;\\begin{lalign*}\n&amp;{\\left|q\\right|={\\sqrt[]{q\\,\\bar{q}}}=\\,{\\sqrt[]{q_{i}^{2}+q_{j}^{2}+q_{k}^{2}+q_{r}^{2}}}}\t\n\\end{lalign*}&quot;,&quot;backgroundColor&quot;:&quot;#FFFFFF&quot;,&quot;aid&quot;:null,&quot;ts&quot;:1630338747118,&quot;cs&quot;:&quot;WY0jjogGVvEJxkUqQBMgUg==&quot;,&quot;size&quot;:{&quot;width&quot;:537.5,&quot;height&quot;:68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075" y="4640029"/>
            <a:ext cx="5119688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4" descr="{&quot;backgroundColorModified&quot;:false,&quot;id&quot;:&quot;6&quot;,&quot;aid&quot;:null,&quot;type&quot;:&quot;lalign*&quot;,&quot;backgroundColor&quot;:&quot;#FFFFFF&quot;,&quot;code&quot;:&quot;\\begin{lalign*}\n&amp;{q\\,=\\,q_{r}\\,-q_{i}i\\,-q_{j}j\\,-\\,q_{k}k}\\\\\n\\end{lalign*}&quot;,&quot;font&quot;:{&quot;size&quot;:25,&quot;color&quot;:&quot;#000000&quot;,&quot;family&quot;:&quot;Arial&quot;},&quot;ts&quot;:1630338615748,&quot;cs&quot;:&quot;4XmRqbHzFlrtuT0bEhY2Bg==&quot;,&quot;size&quot;:{&quot;width&quot;:426,&quot;height&quot;:38.666666666666664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075" y="1277125"/>
            <a:ext cx="4057650" cy="3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Propriedades algébricas dos quatérnios</a:t>
            </a:r>
            <a:endParaRPr/>
          </a:p>
        </p:txBody>
      </p:sp>
      <p:sp>
        <p:nvSpPr>
          <p:cNvPr id="422" name="Google Shape;422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Inverso de um quatérnio: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Quatérnio unitário: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Inverso de um quatérnio unitário: </a:t>
            </a:r>
            <a:endParaRPr/>
          </a:p>
        </p:txBody>
      </p:sp>
      <p:sp>
        <p:nvSpPr>
          <p:cNvPr id="423" name="Google Shape;423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pic>
        <p:nvPicPr>
          <p:cNvPr id="424" name="Google Shape;424;p45" descr="{&quot;id&quot;:&quot;3&quot;,&quot;code&quot;:&quot;\\begin{lalign*}\n&amp;{q^{-1}=\\frac{\\bar{q}}{\\left|q\\right|^{2}}}\\\\\n\\end{lalign*}&quot;,&quot;aid&quot;:null,&quot;type&quot;:&quot;lalign*&quot;,&quot;backgroundColorModified&quot;:false,&quot;backgroundColor&quot;:&quot;#FFFFFF&quot;,&quot;font&quot;:{&quot;color&quot;:&quot;#000000&quot;,&quot;family&quot;:&quot;Arial&quot;,&quot;size&quot;:24},&quot;ts&quot;:1630191113997,&quot;cs&quot;:&quot;mhcsXUzzVrc9d6GE6WMV5A==&quot;,&quot;size&quot;:{&quot;width&quot;:169.33333333333334,&quot;height&quot;:89.33333333333333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217" y="1004859"/>
            <a:ext cx="1612900" cy="8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5" descr="{&quot;id&quot;:&quot;3&quot;,&quot;code&quot;:&quot;\\begin{lalign*}\n&amp;{\\left|q\\right|=1}\\\\\n\\end{lalign*}&quot;,&quot;aid&quot;:null,&quot;type&quot;:&quot;lalign*&quot;,&quot;backgroundColorModified&quot;:false,&quot;backgroundColor&quot;:&quot;#FFFFFF&quot;,&quot;font&quot;:{&quot;color&quot;:&quot;#000000&quot;,&quot;size&quot;:24,&quot;family&quot;:&quot;Arial&quot;},&quot;ts&quot;:1630191154336,&quot;cs&quot;:&quot;HIFtIdpK9k00/Fq+Nq2Deg==&quot;,&quot;size&quot;:{&quot;width&quot;:100,&quot;height&quot;:38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3092" y="2304558"/>
            <a:ext cx="95250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5" descr="{&quot;id&quot;:&quot;3&quot;,&quot;type&quot;:&quot;lalign*&quot;,&quot;backgroundColorModified&quot;:false,&quot;aid&quot;:null,&quot;code&quot;:&quot;\\begin{lalign*}\n&amp;{q^{-1}=\\bar{q}}\\\\\n\\end{lalign*}&quot;,&quot;backgroundColor&quot;:&quot;#FFFFFF&quot;,&quot;font&quot;:{&quot;color&quot;:&quot;#000000&quot;,&quot;family&quot;:&quot;Arial&quot;,&quot;size&quot;:24},&quot;ts&quot;:1630191197945,&quot;cs&quot;:&quot;e+jV9sFVIDvMI2eJy9XbrQ==&quot;,&quot;size&quot;:{&quot;width&quot;:123.33333333333331,&quot;height&quot;:40.5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0917" y="3315188"/>
            <a:ext cx="1174750" cy="385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Quatérnios e Rotações</a:t>
            </a:r>
            <a:endParaRPr/>
          </a:p>
        </p:txBody>
      </p:sp>
      <p:sp>
        <p:nvSpPr>
          <p:cNvPr id="433" name="Google Shape;433;p46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64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Rotações são representadas por quatérnios unitários</a:t>
            </a:r>
            <a:endParaRPr/>
          </a:p>
        </p:txBody>
      </p:sp>
      <p:sp>
        <p:nvSpPr>
          <p:cNvPr id="434" name="Google Shape;434;p46"/>
          <p:cNvSpPr txBox="1"/>
          <p:nvPr/>
        </p:nvSpPr>
        <p:spPr>
          <a:xfrm>
            <a:off x="4112775" y="5378175"/>
            <a:ext cx="4281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494949"/>
                </a:solidFill>
                <a:highlight>
                  <a:srgbClr val="F7F8FA"/>
                </a:highlight>
              </a:rPr>
              <a:t>Lessons by </a:t>
            </a:r>
            <a:r>
              <a:rPr lang="pt-BR" sz="900">
                <a:solidFill>
                  <a:schemeClr val="hlink"/>
                </a:solidFill>
                <a:highlight>
                  <a:srgbClr val="F7F8FA"/>
                </a:highlight>
                <a:uFill>
                  <a:noFill/>
                </a:uFill>
                <a:hlinkClick r:id="rId3"/>
              </a:rPr>
              <a:t>Grant Sanderson</a:t>
            </a:r>
            <a:r>
              <a:rPr lang="pt-BR" sz="900">
                <a:solidFill>
                  <a:srgbClr val="494949"/>
                </a:solidFill>
                <a:highlight>
                  <a:srgbClr val="F7F8FA"/>
                </a:highlight>
              </a:rPr>
              <a:t>       Technology by </a:t>
            </a:r>
            <a:r>
              <a:rPr lang="pt-BR" sz="900">
                <a:solidFill>
                  <a:schemeClr val="hlink"/>
                </a:solidFill>
                <a:highlight>
                  <a:srgbClr val="F7F8FA"/>
                </a:highlight>
                <a:uFill>
                  <a:noFill/>
                </a:uFill>
                <a:hlinkClick r:id="rId4"/>
              </a:rPr>
              <a:t>Ben Eater</a:t>
            </a:r>
            <a:endParaRPr sz="1100"/>
          </a:p>
        </p:txBody>
      </p:sp>
      <p:sp>
        <p:nvSpPr>
          <p:cNvPr id="435" name="Google Shape;435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pic>
        <p:nvPicPr>
          <p:cNvPr id="436" name="Google Shape;436;p46" descr="{&quot;type&quot;:&quot;lalign*&quot;,&quot;id&quot;:&quot;2&quot;,&quot;backgroundColorModified&quot;:false,&quot;aid&quot;:null,&quot;code&quot;:&quot;\\begin{lalign*}\n&amp;{q\\,=\\,q_{r}\\,+q_{i}i\\,+q_{j}j\\,+\\,q_{k}k}\\\\\n&amp;{q_{i}^{2}+q_{j}^{2}+q_{k}^{2}+q_{r}^{2}=1}\\\\\n\\end{lalign*}&quot;,&quot;backgroundColor&quot;:&quot;#FFFFFF&quot;,&quot;font&quot;:{&quot;size&quot;:25,&quot;color&quot;:&quot;#000000&quot;,&quot;family&quot;:&quot;Arial&quot;},&quot;ts&quot;:1630338834592,&quot;cs&quot;:&quot;GRr89uD47QQwIeK27LAnrA==&quot;,&quot;size&quot;:{&quot;width&quot;:426,&quot;height&quot;:100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549" y="1893900"/>
            <a:ext cx="405765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5475" y="1325775"/>
            <a:ext cx="4226427" cy="2241151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6"/>
          <p:cNvSpPr txBox="1">
            <a:spLocks noGrp="1"/>
          </p:cNvSpPr>
          <p:nvPr>
            <p:ph type="body" idx="1"/>
          </p:nvPr>
        </p:nvSpPr>
        <p:spPr>
          <a:xfrm>
            <a:off x="357900" y="3725632"/>
            <a:ext cx="8428200" cy="154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20000"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Quatérnios unitários vivem em uma superfície esférica unitária no R</a:t>
            </a:r>
            <a:r>
              <a:rPr lang="pt-BR" baseline="30000"/>
              <a:t>4</a:t>
            </a:r>
            <a:endParaRPr baseline="30000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Os quatérnios q e -q representam a mesma rotação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/>
              <a:t>A rotação nula (identidade) é o quatérnio = 1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rgbClr val="333333"/>
                </a:solidFill>
                <a:highlight>
                  <a:srgbClr val="FFFFFF"/>
                </a:highlight>
              </a:rPr>
              <a:t>screen space is three-dimensional (middle image).</a:t>
            </a:r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91" name="Google Shape;91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650" y="733625"/>
            <a:ext cx="1998225" cy="43427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6625777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Rotação de Quatérnios unitários</a:t>
            </a:r>
            <a:endParaRPr/>
          </a:p>
        </p:txBody>
      </p:sp>
      <p:sp>
        <p:nvSpPr>
          <p:cNvPr id="445" name="Google Shape;445;p47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6505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Vamos definir uma rotação ser definida por um eixo u com uma rotação 𝜃.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1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	eixo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	ângulo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Assim teremos um quatérnio com a parte escalar igual a cosseno(𝜃/2) e sua parte imaginária (indicada por um ponto no espaço) como os eixos multiplicados pelo seno(𝜃/2) e os respectivos valores imaginários.</a:t>
            </a:r>
            <a:endParaRPr/>
          </a:p>
        </p:txBody>
      </p:sp>
      <p:sp>
        <p:nvSpPr>
          <p:cNvPr id="446" name="Google Shape;446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pic>
        <p:nvPicPr>
          <p:cNvPr id="447" name="Google Shape;447;p47" descr="{&quot;backgroundColor&quot;:&quot;#FFFFFF&quot;,&quot;type&quot;:&quot;lalign*&quot;,&quot;backgroundColorModified&quot;:null,&quot;aid&quot;:null,&quot;code&quot;:&quot;\\begin{lalign*}\n&amp;{=\\,\\begin{bmatrix}\n{u_{x}}&amp;{u_{y}}&amp;{u_{z}}\\\\\n\\end{bmatrix}}\\\\\n&amp;{=\\,\\theta}\\\\\n\\end{lalign*}&quot;,&quot;font&quot;:{&quot;size&quot;:12,&quot;color&quot;:&quot;#000000&quot;,&quot;family&quot;:&quot;Arial&quot;},&quot;id&quot;:&quot;4&quot;,&quot;ts&quot;:1630328494849,&quot;cs&quot;:&quot;ZqrchTjShElNB55TrWVIjg==&quot;,&quot;size&quot;:{&quot;width&quot;:122.83333333333333,&quot;height&quot;:39.1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70700" y="1773800"/>
            <a:ext cx="1844151" cy="58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7" descr="{&quot;type&quot;:&quot;$$&quot;,&quot;id&quot;:&quot;5&quot;,&quot;backgroundColorModified&quot;:null,&quot;aid&quot;:null,&quot;font&quot;:{&quot;size&quot;:12,&quot;family&quot;:&quot;Arial&quot;,&quot;color&quot;:&quot;#000000&quot;},&quot;code&quot;:&quot;$$q\\,=\\,\\cos\\left(\\frac{\\theta}{2}\\right)+\\sin\\left(\\frac{\\theta}{2}\\right)u_{x}i+\\sin\\left(\\frac{\\theta}{2}\\right)u_{y}j+\\sin\\left(\\frac{\\theta}{2}\\right)u_{z}k$$&quot;,&quot;backgroundColor&quot;:&quot;#FFFFFF&quot;,&quot;ts&quot;:1630328781141,&quot;cs&quot;:&quot;6VheOl04Zf18kosaENuGrw==&quot;,&quot;size&quot;:{&quot;width&quot;:478.3333333333333,&quot;height&quot;:45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550" y="4305300"/>
            <a:ext cx="7730901" cy="72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Quatérnios Unitários e Rotações</a:t>
            </a:r>
            <a:endParaRPr/>
          </a:p>
        </p:txBody>
      </p:sp>
      <p:sp>
        <p:nvSpPr>
          <p:cNvPr id="455" name="Google Shape;455;p4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950"/>
              <a:t>Para trabalharmos com a rotação por quatérnios, precisamos deles normalizados:</a:t>
            </a: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950"/>
              <a:t>Sua rotação pode ser realizada pela operação:</a:t>
            </a:r>
            <a:endParaRPr sz="1950"/>
          </a:p>
        </p:txBody>
      </p:sp>
      <p:sp>
        <p:nvSpPr>
          <p:cNvPr id="456" name="Google Shape;456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pic>
        <p:nvPicPr>
          <p:cNvPr id="457" name="Google Shape;457;p48" descr="{&quot;aid&quot;:null,&quot;type&quot;:&quot;lalign*&quot;,&quot;id&quot;:&quot;2&quot;,&quot;font&quot;:{&quot;size&quot;:25,&quot;color&quot;:&quot;#000000&quot;,&quot;family&quot;:&quot;Arial&quot;},&quot;backgroundColorModified&quot;:false,&quot;code&quot;:&quot;\\begin{lalign*}\n&amp;{\\mathcal{rot}\\left(v\\right)\\,=\\,\\,q\\cdot v\\cdot q^{-1}}\\\\\n\\end{lalign*}&quot;,&quot;backgroundColor&quot;:&quot;#FFFFFF&quot;,&quot;ts&quot;:1630260188465,&quot;cs&quot;:&quot;hD5db5avc4MmnCjngnn2uw==&quot;,&quot;size&quot;:{&quot;width&quot;:318.24999999999994,&quot;height&quot;:44.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951" y="4121063"/>
            <a:ext cx="3031331" cy="423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8" descr="{&quot;backgroundColor&quot;:&quot;#FFFFFF&quot;,&quot;code&quot;:&quot;\\begin{lalign*}\n&amp;{\\hat{q}\\,=\\,\\,\\frac{q_{r}\\,+q_{i}i\\,+q_{j}j\\,+\\,q_{k}k}{{\\sqrt[]{q_{r}^{2}+q_{i}^{2}+q_{j}^{2}+q_{k}^{2}}}}}\\\\\n\\end{lalign*}&quot;,&quot;id&quot;:&quot;6&quot;,&quot;backgroundColorModified&quot;:false,&quot;font&quot;:{&quot;color&quot;:&quot;#000000&quot;,&quot;size&quot;:25,&quot;family&quot;:&quot;Arial&quot;},&quot;type&quot;:&quot;lalign*&quot;,&quot;aid&quot;:null,&quot;ts&quot;:1630348017172,&quot;cs&quot;:&quot;69RGuvYIhaiE7ECC2/mglQ==&quot;,&quot;size&quot;:{&quot;width&quot;:450.6666666666667,&quot;height&quot;:128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2051" y="1857600"/>
            <a:ext cx="42926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Quatérnios Unitários e Rotações</a:t>
            </a:r>
            <a:endParaRPr/>
          </a:p>
        </p:txBody>
      </p:sp>
      <p:sp>
        <p:nvSpPr>
          <p:cNvPr id="465" name="Google Shape;465;p4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A matriz de rotação que realiza tal cálculo é: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Porém, ela pode ser simplificada:</a:t>
            </a:r>
            <a:endParaRPr/>
          </a:p>
        </p:txBody>
      </p:sp>
      <p:sp>
        <p:nvSpPr>
          <p:cNvPr id="466" name="Google Shape;466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pic>
        <p:nvPicPr>
          <p:cNvPr id="467" name="Google Shape;467;p49" descr="{&quot;backgroundColorModified&quot;:false,&quot;font&quot;:{&quot;color&quot;:&quot;#000000&quot;,&quot;family&quot;:&quot;Arial&quot;,&quot;size&quot;:25},&quot;aid&quot;:null,&quot;id&quot;:&quot;2&quot;,&quot;backgroundColor&quot;:&quot;#FFFFFF&quot;,&quot;type&quot;:&quot;lalign*&quot;,&quot;code&quot;:&quot;\\begin{lalign*}\n&amp;{\\mathsf{para:}\\,q\\,=\\,q_{0}\\,-q_{1}i\\,-q_{2}j\\,-\\,q_{3}k}\\\\\n&amp;{}\\\\\n&amp;{R=\\begin{pmatrix}\n{q_{0}^{2}+q_{1}^{2}-q_{2}^{2}-q_{3}^{2}}&amp;{2q_{1}q_{2}-2q_{0}q_{3}}&amp;{2q_{1}q_{3}+2q_{0}q_{2}}\\\\\n{2q_{1}q_{2}+2q_{0}q_{3}}&amp;{q_{0}^{2}-q_{1}^{2}+q_{2}^{2}-q_{3}^{2}}&amp;{2q_{2}q_{3}-2q_{0}q_{1}}\\\\\n{2q_{1}q_{3}-2q_{0}q_{2}}&amp;{2q_{2}q_{3}+2q_{0}q_{1}}&amp;{q_{0}^{2}-q_{1}^{2}-q_{2}^{2}+q_{3}^{2}}\\\\\n\\end{pmatrix}}\\\\\n\\end{lalign*}&quot;,&quot;ts&quot;:1630260852399,&quot;cs&quot;:&quot;G1wQpJQZJj19J6Fa8KZ1ug==&quot;,&quot;size&quot;:{&quot;width&quot;:1076,&quot;height&quot;:2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50" y="2144225"/>
            <a:ext cx="6845819" cy="167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9" descr="{&quot;aid&quot;:null,&quot;type&quot;:&quot;lalign*&quot;,&quot;id&quot;:&quot;2&quot;,&quot;font&quot;:{&quot;size&quot;:25,&quot;color&quot;:&quot;#000000&quot;,&quot;family&quot;:&quot;Arial&quot;},&quot;backgroundColorModified&quot;:false,&quot;code&quot;:&quot;\\begin{lalign*}\n&amp;{\\mathcal{rot}\\left(v\\right)\\,=\\,\\,q\\cdot v\\cdot q^{-1}}\\\\\n\\end{lalign*}&quot;,&quot;backgroundColor&quot;:&quot;#FFFFFF&quot;,&quot;ts&quot;:1630260188465,&quot;cs&quot;:&quot;hD5db5avc4MmnCjngnn2uw==&quot;,&quot;size&quot;:{&quot;width&quot;:318.24999999999994,&quot;height&quot;:44.5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951" y="890638"/>
            <a:ext cx="3031331" cy="423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0"/>
          <p:cNvSpPr txBox="1">
            <a:spLocks noGrp="1"/>
          </p:cNvSpPr>
          <p:nvPr>
            <p:ph type="body" idx="1"/>
          </p:nvPr>
        </p:nvSpPr>
        <p:spPr>
          <a:xfrm>
            <a:off x="390550" y="838978"/>
            <a:ext cx="8428200" cy="3028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Na prática: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4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O que leva uma matriz de rotação:</a:t>
            </a:r>
            <a:endParaRPr/>
          </a:p>
        </p:txBody>
      </p:sp>
      <p:sp>
        <p:nvSpPr>
          <p:cNvPr id="475" name="Google Shape;475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67"/>
              <a:t>Representação Quatérnios em Coord. Homogêneas</a:t>
            </a:r>
            <a:endParaRPr sz="2467"/>
          </a:p>
        </p:txBody>
      </p:sp>
      <p:sp>
        <p:nvSpPr>
          <p:cNvPr id="476" name="Google Shape;476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sp>
        <p:nvSpPr>
          <p:cNvPr id="477" name="Google Shape;477;p50"/>
          <p:cNvSpPr txBox="1"/>
          <p:nvPr/>
        </p:nvSpPr>
        <p:spPr>
          <a:xfrm>
            <a:off x="431850" y="5175525"/>
            <a:ext cx="7892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A definição acima armazena quaternion como uma matriz seguindo a convenção usada em (Wertz 1980) e (Markley 2003)*</a:t>
            </a:r>
            <a:endParaRPr sz="1100"/>
          </a:p>
        </p:txBody>
      </p:sp>
      <p:pic>
        <p:nvPicPr>
          <p:cNvPr id="478" name="Google Shape;478;p50" descr="{&quot;type&quot;:&quot;lalign*&quot;,&quot;id&quot;:&quot;2&quot;,&quot;backgroundColor&quot;:&quot;#FFFFFF&quot;,&quot;code&quot;:&quot;\\begin{lalign*}\n&amp;{\\hat{q}\\,=\\,q_{i}i\\,+q_{j}j\\,+\\,q_{k}k+q_{r}=\\begin{bmatrix}\n{q_{i}}\\\\\n{q_{j}}\\\\\n{q_{k}}\\\\\n{q_{r}}\\\\\n\\end{bmatrix}=\\begin{bmatrix}\n{u_{x}\\sin\\frac{\\theta}{2}}\\\\\n{u_{y}\\sin\\frac{\\theta}{2}}\\\\\n{u_{z}\\sin\\frac{\\theta}{2}}\\\\\n{\\cos\\frac{\\theta}{2}}\\\\\n\\end{bmatrix}}\\\\\n\\end{lalign*}&quot;,&quot;font&quot;:{&quot;family&quot;:&quot;Arial&quot;,&quot;size&quot;:19,&quot;color&quot;:&quot;#000000&quot;},&quot;aid&quot;:null,&quot;backgroundColorModified&quot;:false,&quot;ts&quot;:1630610729828,&quot;cs&quot;:&quot;qVhKwVU7cLxp/JOZpG3j4A==&quot;,&quot;size&quot;:{&quot;width&quot;:598.4999999999999,&quot;height&quot;:183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597" y="1181725"/>
            <a:ext cx="5700713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50" descr="{&quot;type&quot;:&quot;lalign*&quot;,&quot;code&quot;:&quot;\\begin{lalign*}\n&amp;{R=\\begin{bmatrix}\n{1-2\\left(q_{j}^{2}+q_{k}^{2}\\right)}&amp;{2\\left(q_{i}q_{j}-q_{k}q_{r}\\right)}&amp;{2\\left(q_{i}q_{k}+q_{j}q_{r}\\right)}&amp;{0}\\\\\n{2\\left(q_{i}q_{j}+q_{k}q_{r}\\right)}&amp;{1-2\\left(q_{i}^{2}+q_{k}^{2}\\right)}&amp;{2\\left(q_{j}q_{k}-q_{i}q_{r}\\right)}&amp;{0}\\\\\n{2\\left(q_{i}q_{k}-q_{j}q_{r}\\right)}&amp;{2\\left(q_{j}q_{k}+q_{i}q_{r}\\right)}&amp;{1-2\\left(q_{i}^{2}+q_{j}^{2}\\right)}&amp;{0}\\\\\n{0}&amp;{0}&amp;{0}&amp;{1}\\\\\n\\end{bmatrix}}\\\\\n\\end{lalign*}&quot;,&quot;id&quot;:&quot;2&quot;,&quot;backgroundColorModified&quot;:false,&quot;backgroundColor&quot;:&quot;#FFFFFF&quot;,&quot;aid&quot;:null,&quot;font&quot;:{&quot;family&quot;:&quot;Arial&quot;,&quot;size&quot;:16.5,&quot;color&quot;:&quot;#000000&quot;},&quot;ts&quot;:1630611445548,&quot;cs&quot;:&quot;6wphMPxhKdI2o1dmH1tPfA==&quot;,&quot;size&quot;:{&quot;width&quot;:663.5,&quot;height&quot;:181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8361" y="3412279"/>
            <a:ext cx="6319838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Atividade para casa</a:t>
            </a:r>
            <a:endParaRPr/>
          </a:p>
        </p:txBody>
      </p:sp>
      <p:sp>
        <p:nvSpPr>
          <p:cNvPr id="486" name="Google Shape;486;p51"/>
          <p:cNvSpPr txBox="1">
            <a:spLocks noGrp="1"/>
          </p:cNvSpPr>
          <p:nvPr>
            <p:ph type="body" idx="1"/>
          </p:nvPr>
        </p:nvSpPr>
        <p:spPr>
          <a:xfrm>
            <a:off x="315150" y="700650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400"/>
              </a:spcBef>
              <a:spcAft>
                <a:spcPts val="1000"/>
              </a:spcAft>
              <a:buNone/>
            </a:pPr>
            <a:r>
              <a:rPr lang="pt-BR" sz="1700"/>
              <a:t>Façam os exercícios de quatérnios do servidor:</a:t>
            </a:r>
            <a:endParaRPr sz="1700"/>
          </a:p>
        </p:txBody>
      </p:sp>
      <p:sp>
        <p:nvSpPr>
          <p:cNvPr id="487" name="Google Shape;487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pic>
        <p:nvPicPr>
          <p:cNvPr id="488" name="Google Shape;48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8425" y="1136675"/>
            <a:ext cx="5207151" cy="39211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489" name="Google Shape;489;p51"/>
          <p:cNvSpPr txBox="1"/>
          <p:nvPr/>
        </p:nvSpPr>
        <p:spPr>
          <a:xfrm>
            <a:off x="1869425" y="5032750"/>
            <a:ext cx="5602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https://jogos-digitais.s3.amazonaws.com/computacao_grafica.html</a:t>
            </a:r>
            <a:r>
              <a:rPr lang="pt-BR"/>
              <a:t> 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Teste da Matriz no Excel</a:t>
            </a:r>
            <a:endParaRPr/>
          </a:p>
        </p:txBody>
      </p:sp>
      <p:sp>
        <p:nvSpPr>
          <p:cNvPr id="496" name="Google Shape;496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pic>
        <p:nvPicPr>
          <p:cNvPr id="497" name="Google Shape;49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60363" y="737417"/>
            <a:ext cx="5475826" cy="4780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Interpolação em quatérnios</a:t>
            </a:r>
            <a:endParaRPr/>
          </a:p>
        </p:txBody>
      </p:sp>
      <p:sp>
        <p:nvSpPr>
          <p:cNvPr id="504" name="Google Shape;504;p5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Para a interpolação é necessário um quatérnio unitário para cada passo da animação.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Movimento possui um velocidade angular constante entre dois pontos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/>
              <a:t>A rotação é dada por dois quatérnions, assim pegue o com o caminho mais curto.</a:t>
            </a:r>
            <a:endParaRPr/>
          </a:p>
        </p:txBody>
      </p:sp>
      <p:sp>
        <p:nvSpPr>
          <p:cNvPr id="505" name="Google Shape;505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Não sei se ajuda mesmo a explicar</a:t>
            </a:r>
            <a:endParaRPr/>
          </a:p>
        </p:txBody>
      </p:sp>
      <p:sp>
        <p:nvSpPr>
          <p:cNvPr id="512" name="Google Shape;512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  <p:pic>
        <p:nvPicPr>
          <p:cNvPr id="513" name="Google Shape;513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6875" y="2186700"/>
            <a:ext cx="3504050" cy="295392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514" name="Google Shape;514;p54"/>
          <p:cNvSpPr txBox="1"/>
          <p:nvPr/>
        </p:nvSpPr>
        <p:spPr>
          <a:xfrm>
            <a:off x="122275" y="725850"/>
            <a:ext cx="8352000" cy="115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composição dos quatérnios q1 e q2 é igual a q = q2q1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Atenção: Rotações 3D não são comutáveis, mesmo com quatérnios.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Sumário Sobre Transformações</a:t>
            </a:r>
            <a:endParaRPr/>
          </a:p>
        </p:txBody>
      </p:sp>
      <p:sp>
        <p:nvSpPr>
          <p:cNvPr id="520" name="Google Shape;520;p55"/>
          <p:cNvSpPr txBox="1">
            <a:spLocks noGrp="1"/>
          </p:cNvSpPr>
          <p:nvPr>
            <p:ph type="body" idx="1"/>
          </p:nvPr>
        </p:nvSpPr>
        <p:spPr>
          <a:xfrm>
            <a:off x="273375" y="773000"/>
            <a:ext cx="8428200" cy="47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7750" lvl="0" indent="-177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BR" sz="1600"/>
              <a:t>As transformações podem ser interpretadas como operações que movem pontos no espaço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	por exemplo: para modelagem, animação</a:t>
            </a:r>
            <a:endParaRPr/>
          </a:p>
          <a:p>
            <a:pPr marL="177750" lvl="0" indent="-76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/>
          </a:p>
          <a:p>
            <a:pPr marL="177750" lvl="0" indent="-177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BR" sz="1600"/>
              <a:t>Ou como uma mudança de sistema de coordenadas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	por exemplo: transformações de visualização</a:t>
            </a:r>
            <a:endParaRPr/>
          </a:p>
          <a:p>
            <a:pPr marL="177750" lvl="0" indent="-76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/>
          </a:p>
          <a:p>
            <a:pPr marL="177750" lvl="0" indent="-177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BR" sz="1600"/>
              <a:t>Construir transformações complexas como a </a:t>
            </a:r>
            <a:br>
              <a:rPr lang="pt-BR" sz="1600"/>
            </a:br>
            <a:r>
              <a:rPr lang="pt-BR" sz="1600"/>
              <a:t>composições de transformações mais básicas</a:t>
            </a:r>
            <a:endParaRPr/>
          </a:p>
          <a:p>
            <a:pPr marL="177750" lvl="0" indent="-76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/>
          </a:p>
          <a:p>
            <a:pPr marL="177750" lvl="0" indent="-177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BR" sz="1600"/>
              <a:t>A representação de coordenadas homogêneas permite</a:t>
            </a:r>
            <a:br>
              <a:rPr lang="pt-BR" sz="1600"/>
            </a:br>
            <a:r>
              <a:rPr lang="pt-BR" sz="1600"/>
              <a:t>expressar de transformações não lineares (ex: translações,</a:t>
            </a:r>
            <a:br>
              <a:rPr lang="pt-BR" sz="1600"/>
            </a:br>
            <a:r>
              <a:rPr lang="pt-BR" sz="1600"/>
              <a:t>projeções perspectiva) como operações matriciais em um </a:t>
            </a:r>
            <a:br>
              <a:rPr lang="pt-BR" sz="1600"/>
            </a:br>
            <a:r>
              <a:rPr lang="pt-BR" sz="1600"/>
              <a:t>espaço de dimensão superior (em 3D matrizes 4x4)</a:t>
            </a:r>
            <a:endParaRPr/>
          </a:p>
          <a:p>
            <a:pPr marL="177750" lvl="0" indent="-761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endParaRPr sz="1600"/>
          </a:p>
          <a:p>
            <a:pPr marL="177750" lvl="0" indent="-177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BR" sz="1600"/>
              <a:t>Representação matricial das transformações permite uma implementação simples e uma composição de operações de forma eficiente</a:t>
            </a:r>
            <a:endParaRPr/>
          </a:p>
        </p:txBody>
      </p:sp>
      <p:sp>
        <p:nvSpPr>
          <p:cNvPr id="521" name="Google Shape;521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6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  <p:sp>
        <p:nvSpPr>
          <p:cNvPr id="527" name="Google Shape;527;p5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28" name="Google Shape;528;p56"/>
          <p:cNvSpPr txBox="1">
            <a:spLocks noGrp="1"/>
          </p:cNvSpPr>
          <p:nvPr>
            <p:ph type="body" idx="2"/>
          </p:nvPr>
        </p:nvSpPr>
        <p:spPr>
          <a:xfrm>
            <a:off x="1567650" y="2857499"/>
            <a:ext cx="6119700" cy="22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Luciano Soares</a:t>
            </a:r>
            <a:endParaRPr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&lt;lpsoares@insper.edu.br&gt;</a:t>
            </a: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Fabio Orfali</a:t>
            </a: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&lt;fabioo1@insper.edu.br&gt;</a:t>
            </a: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14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pic>
        <p:nvPicPr>
          <p:cNvPr id="100" name="Google Shape;10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6300" y="1209675"/>
            <a:ext cx="7391400" cy="32956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86102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5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15"/>
          <p:cNvSpPr txBox="1">
            <a:spLocks noGrp="1"/>
          </p:cNvSpPr>
          <p:nvPr>
            <p:ph type="body" idx="1"/>
          </p:nvPr>
        </p:nvSpPr>
        <p:spPr>
          <a:xfrm>
            <a:off x="311700" y="1280526"/>
            <a:ext cx="8520600" cy="230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333333"/>
                </a:solidFill>
                <a:highlight>
                  <a:srgbClr val="FFFFFF"/>
                </a:highlight>
              </a:rPr>
              <a:t>Practically, this means that our projected point is not a 2D point anymore, but a 3D point. Or to say it differently, that screen space is not two- by three-dimensional. In his thesis </a:t>
            </a:r>
            <a:r>
              <a:rPr lang="en-US" sz="1200">
                <a:solidFill>
                  <a:schemeClr val="hlink"/>
                </a:solidFill>
                <a:highlight>
                  <a:srgbClr val="FFFFFF"/>
                </a:highlight>
                <a:uFill>
                  <a:noFill/>
                </a:uFill>
                <a:hlinkClick r:id="rId3"/>
              </a:rPr>
              <a:t>Ed-Catmull</a:t>
            </a:r>
            <a:r>
              <a:rPr lang="en-US" sz="1200">
                <a:solidFill>
                  <a:srgbClr val="333333"/>
                </a:solidFill>
                <a:highlight>
                  <a:srgbClr val="FFFFFF"/>
                </a:highlight>
              </a:rPr>
              <a:t> writes: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333333"/>
                </a:solidFill>
                <a:highlight>
                  <a:srgbClr val="FFFFFF"/>
                </a:highlight>
              </a:rPr>
              <a:t>Screen-space is also three-dimensional, but the objects have undergone a perspective distortion so that an orthogonal projection of the object onto the x-y plane, would result in the expected perspective image (Ed-Catmull's Thesis, 1974).</a:t>
            </a:r>
            <a:endParaRPr sz="12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i="1">
                <a:solidFill>
                  <a:srgbClr val="333333"/>
                </a:solidFill>
                <a:highlight>
                  <a:srgbClr val="FFFFFF"/>
                </a:highlight>
              </a:rPr>
              <a:t>we can form an image of an object in screen space by projecting lines orthogonal (or perpendicular if you prefer) to the x-y image plane.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>
                <a:solidFill>
                  <a:srgbClr val="333333"/>
                </a:solidFill>
                <a:highlight>
                  <a:srgbClr val="FFFFFF"/>
                </a:highlight>
              </a:rPr>
              <a:t>"an orthogonal projection of the object onto the x-y plane, would result in the expected perspective image",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pic>
        <p:nvPicPr>
          <p:cNvPr id="109" name="Google Shape;10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93625" y="3912799"/>
            <a:ext cx="1734850" cy="17059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100452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357900" y="1887897"/>
            <a:ext cx="8428200" cy="19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3366"/>
              <a:t>Retomando da última aula:</a:t>
            </a:r>
            <a:endParaRPr sz="3366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endParaRPr sz="3366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3366"/>
              <a:t>Coordenadas Homogêneas (em 2D)</a:t>
            </a:r>
            <a:endParaRPr sz="3366"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41" name="Google Shape;4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00" y="152400"/>
            <a:ext cx="7260139" cy="541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2323</Words>
  <Application>Microsoft Macintosh PowerPoint</Application>
  <PresentationFormat>On-screen Show (16:10)</PresentationFormat>
  <Paragraphs>414</Paragraphs>
  <Slides>59</Slides>
  <Notes>59</Notes>
  <HiddenSlides>10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64" baseType="lpstr">
      <vt:lpstr>Arial</vt:lpstr>
      <vt:lpstr>Times New Roman</vt:lpstr>
      <vt:lpstr>Helvetica Neue</vt:lpstr>
      <vt:lpstr>Verdana</vt:lpstr>
      <vt:lpstr>Personalizar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Retomando da última aula:  Coordenadas Homogêneas (em 2D)</vt:lpstr>
      <vt:lpstr>PowerPoint Presentation</vt:lpstr>
      <vt:lpstr>PowerPoint Presentation</vt:lpstr>
      <vt:lpstr>PowerPoint Presentation</vt:lpstr>
      <vt:lpstr>Coordenadas Homogêneas (em 2D)</vt:lpstr>
      <vt:lpstr>Coordenadas Homogêneas (2D)</vt:lpstr>
      <vt:lpstr>Propriedades das Coordenadas Homogêneas</vt:lpstr>
      <vt:lpstr>Composição de Transformações</vt:lpstr>
      <vt:lpstr>Composição de Transformações</vt:lpstr>
      <vt:lpstr>Composição de Transformações</vt:lpstr>
      <vt:lpstr>Composição de Transformações</vt:lpstr>
      <vt:lpstr>Composição de Transformações</vt:lpstr>
      <vt:lpstr>Composição de Transformações (2D-H)</vt:lpstr>
      <vt:lpstr>Composição de Transformações</vt:lpstr>
      <vt:lpstr>Sumário de Transformações Geométricas Básicas</vt:lpstr>
      <vt:lpstr>Teorema - Transformações Geométricas Básicas</vt:lpstr>
      <vt:lpstr>Momentos que Mudaram o Cinema: Jurassic Park</vt:lpstr>
      <vt:lpstr>Indo para o espaço 3D</vt:lpstr>
      <vt:lpstr>Indo para o espaço 3D</vt:lpstr>
      <vt:lpstr>Comutatividade da Rotação (em 2D)</vt:lpstr>
      <vt:lpstr>Eixos e Rotações em 3D</vt:lpstr>
      <vt:lpstr>Comutatividade da Rotação (em 3D)</vt:lpstr>
      <vt:lpstr>Rotações em 3D por ângulos de Euler</vt:lpstr>
      <vt:lpstr>Problema 1: Ordem das rotações</vt:lpstr>
      <vt:lpstr>Rotações em 3D – ângulos de euler</vt:lpstr>
      <vt:lpstr>Vídeo sobre Gimbal Lock</vt:lpstr>
      <vt:lpstr>problema 3 : SLERP</vt:lpstr>
      <vt:lpstr>Rotações em 3D</vt:lpstr>
      <vt:lpstr>Rotação 3D em torno de um eixo arbitrário</vt:lpstr>
      <vt:lpstr>Fórmula de rotação de Rodrigues</vt:lpstr>
      <vt:lpstr>Rotação em um vetor 3D</vt:lpstr>
      <vt:lpstr>Representação Alternativa de Rotações 3D</vt:lpstr>
      <vt:lpstr>Quatérnios</vt:lpstr>
      <vt:lpstr>O que são Quatérnios</vt:lpstr>
      <vt:lpstr>A base canônica dos quatérnios</vt:lpstr>
      <vt:lpstr>Como representar quatérnios</vt:lpstr>
      <vt:lpstr>Multiplicação de Quatérnios</vt:lpstr>
      <vt:lpstr>Quatérnios</vt:lpstr>
      <vt:lpstr>Conjugado (Precisamos falar disso ????)</vt:lpstr>
      <vt:lpstr>Conjugado</vt:lpstr>
      <vt:lpstr>Propriedades algébricas dos quatérnios</vt:lpstr>
      <vt:lpstr>Quatérnios e Rotações</vt:lpstr>
      <vt:lpstr>Rotação de Quatérnios unitários</vt:lpstr>
      <vt:lpstr>Quatérnios Unitários e Rotações</vt:lpstr>
      <vt:lpstr>Quatérnios Unitários e Rotações</vt:lpstr>
      <vt:lpstr>Representação Quatérnios em Coord. Homogêneas</vt:lpstr>
      <vt:lpstr>Atividade para casa</vt:lpstr>
      <vt:lpstr>Teste da Matriz no Excel</vt:lpstr>
      <vt:lpstr>Interpolação em quatérnios</vt:lpstr>
      <vt:lpstr>Não sei se ajuda mesmo a explicar</vt:lpstr>
      <vt:lpstr>Sumário Sobre Transformações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1</cp:revision>
  <dcterms:modified xsi:type="dcterms:W3CDTF">2023-02-13T23:49:55Z</dcterms:modified>
</cp:coreProperties>
</file>